
<file path=[Content_Types].xml><?xml version="1.0" encoding="utf-8"?>
<Types xmlns="http://schemas.openxmlformats.org/package/2006/content-types">
  <Default ContentType="image/jpeg" Extension="jpg"/>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7" roundtripDataSignature="AMtx7miXobQvVGHw4tC+GYEWZtYXFCEi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slide" Target="slides/slide42.xml"/><Relationship Id="rId23" Type="http://schemas.openxmlformats.org/officeDocument/2006/relationships/slide" Target="slides/slide19.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customschemas.google.com/relationships/presentationmetadata" Target="meta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t-IT"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1: Cfr. slide n. 18-19 lezione 9°</a:t>
            </a:r>
            <a:endParaRPr/>
          </a:p>
          <a:p>
            <a:pPr indent="0" lvl="0" marL="0" rtl="0" algn="l">
              <a:spcBef>
                <a:spcPts val="0"/>
              </a:spcBef>
              <a:spcAft>
                <a:spcPts val="0"/>
              </a:spcAft>
              <a:buNone/>
            </a:pPr>
            <a:r>
              <a:rPr lang="it-IT"/>
              <a:t>2: Cfr. slide n. 16 lezione 2b</a:t>
            </a:r>
            <a:endParaRPr/>
          </a:p>
        </p:txBody>
      </p:sp>
      <p:sp>
        <p:nvSpPr>
          <p:cNvPr id="201" name="Google Shape;20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Nelle figure, si noti la presenza costante dell’ artefatto da stimolazione ed, in particolare, il suo aumento in ampiezza per stimolazioni ad intensità crescente (figura in basso a destra) </a:t>
            </a:r>
            <a:endParaRPr/>
          </a:p>
        </p:txBody>
      </p:sp>
      <p:sp>
        <p:nvSpPr>
          <p:cNvPr id="212" name="Google Shape;212;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1: Rappresentano le cause per le quali la tecnica non è stata ancora «sdoganata» a livello globale; si sta facendo però molta ricerca in questo campo</a:t>
            </a:r>
            <a:endParaRPr/>
          </a:p>
          <a:p>
            <a:pPr indent="0" lvl="0" marL="0" rtl="0" algn="l">
              <a:spcBef>
                <a:spcPts val="0"/>
              </a:spcBef>
              <a:spcAft>
                <a:spcPts val="0"/>
              </a:spcAft>
              <a:buNone/>
            </a:pPr>
            <a:r>
              <a:rPr lang="it-IT"/>
              <a:t>2: si è calcolato che per un determinato muscolo è possibile coinvolgere per via riflessa circa il 30-40% delle sue MU</a:t>
            </a:r>
            <a:endParaRPr/>
          </a:p>
        </p:txBody>
      </p:sp>
      <p:sp>
        <p:nvSpPr>
          <p:cNvPr id="225" name="Google Shape;225;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2" name="Google Shape;262;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0" name="Google Shape;270;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1: </a:t>
            </a:r>
            <a:r>
              <a:rPr lang="it-IT" sz="1200"/>
              <a:t>mentre cute e muscolo vengono spesso rappresentati come tessuto molle (possibile fonte d’errore)</a:t>
            </a:r>
            <a:endParaRPr/>
          </a:p>
        </p:txBody>
      </p:sp>
      <p:sp>
        <p:nvSpPr>
          <p:cNvPr id="291" name="Google Shape;291;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0" name="Google Shape;300;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2" name="Google Shape;312;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1: problema comune ai sistemi ottici con markers </a:t>
            </a:r>
            <a:endParaRPr/>
          </a:p>
          <a:p>
            <a:pPr indent="0" lvl="0" marL="0" rtl="0" algn="l">
              <a:spcBef>
                <a:spcPts val="0"/>
              </a:spcBef>
              <a:spcAft>
                <a:spcPts val="0"/>
              </a:spcAft>
              <a:buNone/>
            </a:pPr>
            <a:r>
              <a:t/>
            </a:r>
            <a:endParaRPr/>
          </a:p>
        </p:txBody>
      </p:sp>
      <p:sp>
        <p:nvSpPr>
          <p:cNvPr id="334" name="Google Shape;334;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1: Per chi volesse approfondire, questo è un articolo carino https://www.researchgate.net/publication/350461440_Development_of_a_Wearable_Glove_System_with_Multiple_Sensors_for_Hand_Kinematics_Assessment</a:t>
            </a:r>
            <a:endParaRPr/>
          </a:p>
        </p:txBody>
      </p:sp>
      <p:sp>
        <p:nvSpPr>
          <p:cNvPr id="344" name="Google Shape;344;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The goal of all interventions is to achieve the most constant neuronal networking possible through intensive practice. This results in skilled motor actions under changing contextual conditions Independent, active, repetitive movements are of central importance in these modern therapy concepts under aspects of motor learning and the neuroplastic changes to be aimed at and are thus to be preferred to purely passive, mostly cyclical forms of stimulation. Thus, the stimulation forms of transcutaneous electrical nerve stimulation (TENS), neuromuscular electrical stimulation (NMES), and cyclic functional electrical stimulation (cFES) are frequently used as primarily repetitive, but passive stimulation methods for the motorically more severely affected patients in the subacute and chronic phase after a stroke. In the latter described therapy methods, the focus is not on the respective voluntary movement initiation and execution, but increasingly on structural and only partly functional deficits. In moderately to severely affected hemiparetic patients, therapeutic methods such as contralateral controlled functional electrical stimulation (ccFES) use the less affected side via motion sensors integrated into cuffs to trigger simultaneous movement on the affected side of the body. To optimize the necessary active cooperation of the patient in modern FES, EMG signals are used to pulse an initial movement triggered by the patient. Motor learning requires the active participation of the patient. EMG-triggered stimulation promotes patient-triggered impulse and movement initiation and thus decisively supports the motor learning process. Here, the movement effects can be strengthened if they are performed in combination with a patient-adapted, clear, functional, and problem-solving task with electrical support of individual muscle groups required for this action. The combination of EMG-triggered multichannel electrical stimulation (EMG-MES) with optimized visual motion feedback using mirror therapy (ST) (EMG-MES +ST) achieved significant, clinically relevant motor improvements in subacute stroke patients. Stimulation forms triggered with switches or motion sensors (sFES) are often used therapeutically to support mobility during walking, also in the sense of a myoelectric orthosis. Severely affected patients, on the other hand, usually benefit from multichannel electrical stimulation (MES) or contralateral EMG or sensory triggering via the less affected leg. </a:t>
            </a:r>
            <a:endParaRPr/>
          </a:p>
          <a:p>
            <a:pPr indent="0" lvl="0" marL="0" rtl="0" algn="l">
              <a:spcBef>
                <a:spcPts val="0"/>
              </a:spcBef>
              <a:spcAft>
                <a:spcPts val="0"/>
              </a:spcAft>
              <a:buNone/>
            </a:pPr>
            <a:r>
              <a:rPr lang="it-IT"/>
              <a:t>If the rehabilitative objective is specifically to improve activities of daily living such as the grasping, manipulation and transport of objects, or the mobility of the patient, the EMG-triggered electrical stimulation (EMG-ES), the contralateral controlled functional electrical stimulation (ccFES), and the EMG-MES procedures are used clinically. This is also true for ipsilateral symptoms like disturbance of dexterity, reduction of plus symptoms like spasticity, co-contraction or mass tendency on the affected side or minus symptoms like paresis, strength reduction, strength endurance, and coordination deficits. A review of EMG-triggered stimulation after stroke, which included 26 studies with 782 patients, described robust significant effects in follow-up after EMG-ES intervention, both at the level of damage and function, especially in the chronic phase. This was defined here as more than 3 months after stroke occurrence. According to the authors, it is a good option for the treatment of severely to moderately affected stroke patients. Of course, EMG-MES is not limited to the upper extremities but offers a variety of useful therapeutic interventions including the trunk and the lower extremities to improve postural stability, control, and mobility. </a:t>
            </a:r>
            <a:endParaRPr/>
          </a:p>
          <a:p>
            <a:pPr indent="0" lvl="0" marL="0" rtl="0" algn="l">
              <a:spcBef>
                <a:spcPts val="0"/>
              </a:spcBef>
              <a:spcAft>
                <a:spcPts val="0"/>
              </a:spcAft>
              <a:buNone/>
            </a:pPr>
            <a:r>
              <a:rPr lang="it-IT"/>
              <a:t>Due to the complexity of movement-synchronous multichannel stimulation during walking with the aid of functional multichannel electrical stimulation (FMES), this therapy method is regularly used primarily in the clinical setting. The 1- to 2-channel mobile electrical stimulation devices with different sensor technology for movement triggering or control have proven to be suitable as myoelectric orthoses for the care of neurological patients with UMNS and foot lift and knee joint control deficits.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7" name="Google Shape;13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it-IT"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15" name="Shape 15"/>
        <p:cNvGrpSpPr/>
        <p:nvPr/>
      </p:nvGrpSpPr>
      <p:grpSpPr>
        <a:xfrm>
          <a:off x="0" y="0"/>
          <a:ext cx="0" cy="0"/>
          <a:chOff x="0" y="0"/>
          <a:chExt cx="0" cy="0"/>
        </a:xfrm>
      </p:grpSpPr>
      <p:sp>
        <p:nvSpPr>
          <p:cNvPr id="16" name="Google Shape;16;p4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72" name="Shape 72"/>
        <p:cNvGrpSpPr/>
        <p:nvPr/>
      </p:nvGrpSpPr>
      <p:grpSpPr>
        <a:xfrm>
          <a:off x="0" y="0"/>
          <a:ext cx="0" cy="0"/>
          <a:chOff x="0" y="0"/>
          <a:chExt cx="0" cy="0"/>
        </a:xfrm>
      </p:grpSpPr>
      <p:sp>
        <p:nvSpPr>
          <p:cNvPr id="73" name="Google Shape;73;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olo e testo verticale" type="vertTitleAndTx">
  <p:cSld name="VERTICAL_TITLE_AND_VERTICAL_TEXT">
    <p:spTree>
      <p:nvGrpSpPr>
        <p:cNvPr id="78" name="Shape 78"/>
        <p:cNvGrpSpPr/>
        <p:nvPr/>
      </p:nvGrpSpPr>
      <p:grpSpPr>
        <a:xfrm>
          <a:off x="0" y="0"/>
          <a:ext cx="0" cy="0"/>
          <a:chOff x="0" y="0"/>
          <a:chExt cx="0" cy="0"/>
        </a:xfrm>
      </p:grpSpPr>
      <p:sp>
        <p:nvSpPr>
          <p:cNvPr id="79" name="Google Shape;79;p5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21" name="Shape 21"/>
        <p:cNvGrpSpPr/>
        <p:nvPr/>
      </p:nvGrpSpPr>
      <p:grpSpPr>
        <a:xfrm>
          <a:off x="0" y="0"/>
          <a:ext cx="0" cy="0"/>
          <a:chOff x="0" y="0"/>
          <a:chExt cx="0" cy="0"/>
        </a:xfrm>
      </p:grpSpPr>
      <p:sp>
        <p:nvSpPr>
          <p:cNvPr id="22" name="Google Shape;22;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27" name="Shape 27"/>
        <p:cNvGrpSpPr/>
        <p:nvPr/>
      </p:nvGrpSpPr>
      <p:grpSpPr>
        <a:xfrm>
          <a:off x="0" y="0"/>
          <a:ext cx="0" cy="0"/>
          <a:chOff x="0" y="0"/>
          <a:chExt cx="0" cy="0"/>
        </a:xfrm>
      </p:grpSpPr>
      <p:sp>
        <p:nvSpPr>
          <p:cNvPr id="28" name="Google Shape;28;p4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33" name="Shape 33"/>
        <p:cNvGrpSpPr/>
        <p:nvPr/>
      </p:nvGrpSpPr>
      <p:grpSpPr>
        <a:xfrm>
          <a:off x="0" y="0"/>
          <a:ext cx="0" cy="0"/>
          <a:chOff x="0" y="0"/>
          <a:chExt cx="0" cy="0"/>
        </a:xfrm>
      </p:grpSpPr>
      <p:sp>
        <p:nvSpPr>
          <p:cNvPr id="34" name="Google Shape;34;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4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40" name="Shape 40"/>
        <p:cNvGrpSpPr/>
        <p:nvPr/>
      </p:nvGrpSpPr>
      <p:grpSpPr>
        <a:xfrm>
          <a:off x="0" y="0"/>
          <a:ext cx="0" cy="0"/>
          <a:chOff x="0" y="0"/>
          <a:chExt cx="0" cy="0"/>
        </a:xfrm>
      </p:grpSpPr>
      <p:sp>
        <p:nvSpPr>
          <p:cNvPr id="41" name="Google Shape;41;p4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4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4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4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49" name="Shape 49"/>
        <p:cNvGrpSpPr/>
        <p:nvPr/>
      </p:nvGrpSpPr>
      <p:grpSpPr>
        <a:xfrm>
          <a:off x="0" y="0"/>
          <a:ext cx="0" cy="0"/>
          <a:chOff x="0" y="0"/>
          <a:chExt cx="0" cy="0"/>
        </a:xfrm>
      </p:grpSpPr>
      <p:sp>
        <p:nvSpPr>
          <p:cNvPr id="50" name="Google Shape;5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type="blank">
  <p:cSld name="BLANK">
    <p:spTree>
      <p:nvGrpSpPr>
        <p:cNvPr id="54" name="Shape 54"/>
        <p:cNvGrpSpPr/>
        <p:nvPr/>
      </p:nvGrpSpPr>
      <p:grpSpPr>
        <a:xfrm>
          <a:off x="0" y="0"/>
          <a:ext cx="0" cy="0"/>
          <a:chOff x="0" y="0"/>
          <a:chExt cx="0" cy="0"/>
        </a:xfrm>
      </p:grpSpPr>
      <p:sp>
        <p:nvSpPr>
          <p:cNvPr id="55" name="Google Shape;55;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58" name="Shape 58"/>
        <p:cNvGrpSpPr/>
        <p:nvPr/>
      </p:nvGrpSpPr>
      <p:grpSpPr>
        <a:xfrm>
          <a:off x="0" y="0"/>
          <a:ext cx="0" cy="0"/>
          <a:chOff x="0" y="0"/>
          <a:chExt cx="0" cy="0"/>
        </a:xfrm>
      </p:grpSpPr>
      <p:sp>
        <p:nvSpPr>
          <p:cNvPr id="59" name="Google Shape;59;p5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5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5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65" name="Shape 65"/>
        <p:cNvGrpSpPr/>
        <p:nvPr/>
      </p:nvGrpSpPr>
      <p:grpSpPr>
        <a:xfrm>
          <a:off x="0" y="0"/>
          <a:ext cx="0" cy="0"/>
          <a:chOff x="0" y="0"/>
          <a:chExt cx="0" cy="0"/>
        </a:xfrm>
      </p:grpSpPr>
      <p:sp>
        <p:nvSpPr>
          <p:cNvPr id="66" name="Google Shape;66;p5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2"/>
          <p:cNvSpPr/>
          <p:nvPr>
            <p:ph idx="2" type="pic"/>
          </p:nvPr>
        </p:nvSpPr>
        <p:spPr>
          <a:xfrm>
            <a:off x="5183188" y="987425"/>
            <a:ext cx="6172200" cy="4873625"/>
          </a:xfrm>
          <a:prstGeom prst="rect">
            <a:avLst/>
          </a:prstGeom>
          <a:noFill/>
          <a:ln>
            <a:noFill/>
          </a:ln>
        </p:spPr>
      </p:sp>
      <p:sp>
        <p:nvSpPr>
          <p:cNvPr id="68" name="Google Shape;68;p5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40.png"/><Relationship Id="rId5"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52.png"/><Relationship Id="rId5" Type="http://schemas.openxmlformats.org/officeDocument/2006/relationships/image" Target="../media/image3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jpg"/><Relationship Id="rId4" Type="http://schemas.openxmlformats.org/officeDocument/2006/relationships/image" Target="../media/image37.jpg"/><Relationship Id="rId5"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image" Target="../media/image42.jpg"/><Relationship Id="rId5" Type="http://schemas.openxmlformats.org/officeDocument/2006/relationships/image" Target="../media/image41.jpg"/><Relationship Id="rId6" Type="http://schemas.openxmlformats.org/officeDocument/2006/relationships/image" Target="../media/image5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4.jpg"/><Relationship Id="rId4" Type="http://schemas.openxmlformats.org/officeDocument/2006/relationships/image" Target="../media/image46.jpg"/><Relationship Id="rId5" Type="http://schemas.openxmlformats.org/officeDocument/2006/relationships/image" Target="../media/image4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1.png"/><Relationship Id="rId4" Type="http://schemas.openxmlformats.org/officeDocument/2006/relationships/image" Target="../media/image4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5.png"/><Relationship Id="rId4" Type="http://schemas.openxmlformats.org/officeDocument/2006/relationships/image" Target="../media/image4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9.png"/><Relationship Id="rId4" Type="http://schemas.openxmlformats.org/officeDocument/2006/relationships/image" Target="../media/image4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7.png"/><Relationship Id="rId4" Type="http://schemas.openxmlformats.org/officeDocument/2006/relationships/image" Target="../media/image62.jpg"/><Relationship Id="rId5" Type="http://schemas.openxmlformats.org/officeDocument/2006/relationships/image" Target="../media/image56.png"/><Relationship Id="rId6" Type="http://schemas.openxmlformats.org/officeDocument/2006/relationships/image" Target="../media/image69.jpg"/><Relationship Id="rId7"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0.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8.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8.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8.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16.jpg"/><Relationship Id="rId5" Type="http://schemas.openxmlformats.org/officeDocument/2006/relationships/image" Target="../media/image22.png"/><Relationship Id="rId6" Type="http://schemas.openxmlformats.org/officeDocument/2006/relationships/image" Target="../media/image1.png"/><Relationship Id="rId7"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3.png"/><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grpSp>
        <p:nvGrpSpPr>
          <p:cNvPr id="88" name="Google Shape;88;p1"/>
          <p:cNvGrpSpPr/>
          <p:nvPr/>
        </p:nvGrpSpPr>
        <p:grpSpPr>
          <a:xfrm>
            <a:off x="0" y="0"/>
            <a:ext cx="12196668" cy="4570886"/>
            <a:chOff x="0" y="0"/>
            <a:chExt cx="12196668" cy="4570886"/>
          </a:xfrm>
        </p:grpSpPr>
        <p:sp>
          <p:nvSpPr>
            <p:cNvPr id="89" name="Google Shape;89;p1"/>
            <p:cNvSpPr/>
            <p:nvPr/>
          </p:nvSpPr>
          <p:spPr>
            <a:xfrm rot="10800000">
              <a:off x="0" y="0"/>
              <a:ext cx="12196668" cy="4570632"/>
            </a:xfrm>
            <a:prstGeom prst="rect">
              <a:avLst/>
            </a:prstGeom>
            <a:gradFill>
              <a:gsLst>
                <a:gs pos="0">
                  <a:schemeClr val="accent5"/>
                </a:gs>
                <a:gs pos="100000">
                  <a:schemeClr val="accent2"/>
                </a:gs>
              </a:gsLst>
              <a:lin ang="4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0" name="Google Shape;90;p1"/>
            <p:cNvSpPr/>
            <p:nvPr/>
          </p:nvSpPr>
          <p:spPr>
            <a:xfrm>
              <a:off x="0" y="2791"/>
              <a:ext cx="10565988" cy="4568095"/>
            </a:xfrm>
            <a:prstGeom prst="rect">
              <a:avLst/>
            </a:prstGeom>
            <a:gradFill>
              <a:gsLst>
                <a:gs pos="0">
                  <a:schemeClr val="accent2"/>
                </a:gs>
                <a:gs pos="3000">
                  <a:schemeClr val="accent2"/>
                </a:gs>
                <a:gs pos="40000">
                  <a:srgbClr val="ED7D31">
                    <a:alpha val="0"/>
                  </a:srgbClr>
                </a:gs>
                <a:gs pos="100000">
                  <a:srgbClr val="ED7D31">
                    <a:alpha val="0"/>
                  </a:srgbClr>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1" name="Google Shape;91;p1"/>
            <p:cNvSpPr/>
            <p:nvPr/>
          </p:nvSpPr>
          <p:spPr>
            <a:xfrm>
              <a:off x="0" y="2"/>
              <a:ext cx="12192000" cy="4549891"/>
            </a:xfrm>
            <a:prstGeom prst="rect">
              <a:avLst/>
            </a:prstGeom>
            <a:gradFill>
              <a:gsLst>
                <a:gs pos="0">
                  <a:srgbClr val="5B9BD5">
                    <a:alpha val="75686"/>
                  </a:srgbClr>
                </a:gs>
                <a:gs pos="67000">
                  <a:srgbClr val="ED7D31">
                    <a:alpha val="0"/>
                  </a:srgbClr>
                </a:gs>
                <a:gs pos="100000">
                  <a:srgbClr val="ED7D31">
                    <a:alpha val="0"/>
                  </a:srgbClr>
                </a:gs>
              </a:gsLst>
              <a:lin ang="4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2" name="Google Shape;92;p1"/>
            <p:cNvSpPr/>
            <p:nvPr/>
          </p:nvSpPr>
          <p:spPr>
            <a:xfrm rot="10800000">
              <a:off x="4110544" y="18215"/>
              <a:ext cx="8086124" cy="4549887"/>
            </a:xfrm>
            <a:prstGeom prst="rect">
              <a:avLst/>
            </a:prstGeom>
            <a:gradFill>
              <a:gsLst>
                <a:gs pos="0">
                  <a:srgbClr val="1E4E79">
                    <a:alpha val="35686"/>
                  </a:srgbClr>
                </a:gs>
                <a:gs pos="45000">
                  <a:srgbClr val="5B9BD5">
                    <a:alpha val="0"/>
                  </a:srgbClr>
                </a:gs>
                <a:gs pos="100000">
                  <a:srgbClr val="5B9BD5">
                    <a:alpha val="0"/>
                  </a:srgbClr>
                </a:gs>
              </a:gsLst>
              <a:lin ang="4200000" scaled="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93" name="Google Shape;93;p1"/>
          <p:cNvSpPr txBox="1"/>
          <p:nvPr>
            <p:ph type="ctrTitle"/>
          </p:nvPr>
        </p:nvSpPr>
        <p:spPr>
          <a:xfrm>
            <a:off x="1126348" y="542468"/>
            <a:ext cx="10029332" cy="3263135"/>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Calibri"/>
              <a:buNone/>
            </a:pPr>
            <a:r>
              <a:rPr lang="it-IT" sz="9600">
                <a:solidFill>
                  <a:schemeClr val="lt1"/>
                </a:solidFill>
                <a:latin typeface="Calibri"/>
                <a:ea typeface="Calibri"/>
                <a:cs typeface="Calibri"/>
                <a:sym typeface="Calibri"/>
              </a:rPr>
              <a:t>Stimolazione elettrica: hardware &amp; principi applicativi </a:t>
            </a:r>
            <a:endParaRPr b="1" sz="11500">
              <a:solidFill>
                <a:schemeClr val="lt1"/>
              </a:solidFill>
              <a:latin typeface="Calibri"/>
              <a:ea typeface="Calibri"/>
              <a:cs typeface="Calibri"/>
              <a:sym typeface="Calibri"/>
            </a:endParaRPr>
          </a:p>
        </p:txBody>
      </p:sp>
      <p:sp>
        <p:nvSpPr>
          <p:cNvPr id="94" name="Google Shape;94;p1"/>
          <p:cNvSpPr txBox="1"/>
          <p:nvPr>
            <p:ph idx="1" type="subTitle"/>
          </p:nvPr>
        </p:nvSpPr>
        <p:spPr>
          <a:xfrm>
            <a:off x="1126347" y="5099566"/>
            <a:ext cx="7299195" cy="1651394"/>
          </a:xfrm>
          <a:prstGeom prst="rect">
            <a:avLst/>
          </a:prstGeom>
          <a:noFill/>
          <a:ln>
            <a:noFill/>
          </a:ln>
        </p:spPr>
        <p:txBody>
          <a:bodyPr anchorCtr="0" anchor="ctr" bIns="45700" lIns="91425" spcFirstLastPara="1" rIns="91425" wrap="square" tIns="45700">
            <a:normAutofit fontScale="62500" lnSpcReduction="20000"/>
          </a:bodyPr>
          <a:lstStyle/>
          <a:p>
            <a:pPr indent="0" lvl="0" marL="0" rtl="0" algn="ctr">
              <a:lnSpc>
                <a:spcPct val="90000"/>
              </a:lnSpc>
              <a:spcBef>
                <a:spcPts val="0"/>
              </a:spcBef>
              <a:spcAft>
                <a:spcPts val="0"/>
              </a:spcAft>
              <a:buClr>
                <a:schemeClr val="dk1"/>
              </a:buClr>
              <a:buSzPct val="100000"/>
              <a:buNone/>
            </a:pPr>
            <a:r>
              <a:rPr b="1" lang="it-IT" sz="5800"/>
              <a:t>Bioingegneria della Riabilitazione</a:t>
            </a:r>
            <a:endParaRPr/>
          </a:p>
          <a:p>
            <a:pPr indent="0" lvl="0" marL="0" rtl="0" algn="ctr">
              <a:lnSpc>
                <a:spcPct val="90000"/>
              </a:lnSpc>
              <a:spcBef>
                <a:spcPts val="1000"/>
              </a:spcBef>
              <a:spcAft>
                <a:spcPts val="0"/>
              </a:spcAft>
              <a:buClr>
                <a:schemeClr val="dk1"/>
              </a:buClr>
              <a:buSzPct val="100000"/>
              <a:buNone/>
            </a:pPr>
            <a:r>
              <a:rPr b="1" lang="it-IT" sz="5800"/>
              <a:t> aa 2023/2024</a:t>
            </a:r>
            <a:endParaRPr/>
          </a:p>
          <a:p>
            <a:pPr indent="0" lvl="0" marL="0" rtl="0" algn="ctr">
              <a:lnSpc>
                <a:spcPct val="90000"/>
              </a:lnSpc>
              <a:spcBef>
                <a:spcPts val="1000"/>
              </a:spcBef>
              <a:spcAft>
                <a:spcPts val="0"/>
              </a:spcAft>
              <a:buClr>
                <a:schemeClr val="dk1"/>
              </a:buClr>
              <a:buSzPct val="100000"/>
              <a:buNone/>
            </a:pPr>
            <a:r>
              <a:rPr lang="it-IT" sz="3600"/>
              <a:t>CdLM Ingegneria Biomedica</a:t>
            </a:r>
            <a:endParaRPr/>
          </a:p>
        </p:txBody>
      </p:sp>
      <p:pic>
        <p:nvPicPr>
          <p:cNvPr descr="Immagine che contiene testo, Carattere, logo, simbolo&#10;&#10;Descrizione generata automaticamente" id="95" name="Google Shape;95;p1"/>
          <p:cNvPicPr preferRelativeResize="0"/>
          <p:nvPr/>
        </p:nvPicPr>
        <p:blipFill rotWithShape="1">
          <a:blip r:embed="rId3">
            <a:alphaModFix/>
          </a:blip>
          <a:srcRect b="0" l="0" r="0" t="0"/>
          <a:stretch/>
        </p:blipFill>
        <p:spPr>
          <a:xfrm>
            <a:off x="8892269" y="5068745"/>
            <a:ext cx="3000375" cy="11843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10"/>
          <p:cNvPicPr preferRelativeResize="0"/>
          <p:nvPr/>
        </p:nvPicPr>
        <p:blipFill rotWithShape="1">
          <a:blip r:embed="rId3">
            <a:alphaModFix/>
          </a:blip>
          <a:srcRect b="0" l="0" r="0" t="0"/>
          <a:stretch/>
        </p:blipFill>
        <p:spPr>
          <a:xfrm>
            <a:off x="6658466" y="2961597"/>
            <a:ext cx="4930783" cy="1568939"/>
          </a:xfrm>
          <a:prstGeom prst="rect">
            <a:avLst/>
          </a:prstGeom>
          <a:noFill/>
          <a:ln>
            <a:noFill/>
          </a:ln>
        </p:spPr>
      </p:pic>
      <p:pic>
        <p:nvPicPr>
          <p:cNvPr id="179" name="Google Shape;179;p10"/>
          <p:cNvPicPr preferRelativeResize="0"/>
          <p:nvPr/>
        </p:nvPicPr>
        <p:blipFill rotWithShape="1">
          <a:blip r:embed="rId4">
            <a:alphaModFix/>
          </a:blip>
          <a:srcRect b="0" l="0" r="0" t="0"/>
          <a:stretch/>
        </p:blipFill>
        <p:spPr>
          <a:xfrm>
            <a:off x="9428263" y="0"/>
            <a:ext cx="2763737" cy="2687130"/>
          </a:xfrm>
          <a:prstGeom prst="rect">
            <a:avLst/>
          </a:prstGeom>
          <a:noFill/>
          <a:ln>
            <a:noFill/>
          </a:ln>
        </p:spPr>
      </p:pic>
      <p:sp>
        <p:nvSpPr>
          <p:cNvPr id="180" name="Google Shape;180;p10"/>
          <p:cNvSpPr txBox="1"/>
          <p:nvPr>
            <p:ph type="title"/>
          </p:nvPr>
        </p:nvSpPr>
        <p:spPr>
          <a:xfrm>
            <a:off x="0" y="-27446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STIMOLAZIONE &amp; FATICA</a:t>
            </a:r>
            <a:endParaRPr/>
          </a:p>
        </p:txBody>
      </p:sp>
      <p:sp>
        <p:nvSpPr>
          <p:cNvPr id="181" name="Google Shape;181;p10"/>
          <p:cNvSpPr txBox="1"/>
          <p:nvPr>
            <p:ph idx="1" type="body"/>
          </p:nvPr>
        </p:nvSpPr>
        <p:spPr>
          <a:xfrm>
            <a:off x="141138" y="673542"/>
            <a:ext cx="6511123" cy="609199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10000"/>
              </a:lnSpc>
              <a:spcBef>
                <a:spcPts val="0"/>
              </a:spcBef>
              <a:spcAft>
                <a:spcPts val="0"/>
              </a:spcAft>
              <a:buClr>
                <a:schemeClr val="dk1"/>
              </a:buClr>
              <a:buSzPct val="100000"/>
              <a:buNone/>
            </a:pPr>
            <a:r>
              <a:rPr lang="it-IT" sz="8000"/>
              <a:t>Il fenomeno della fatica muscolare non si presenta solo in seguito ad attività muscolare protratta, ma anche in seguito a stimolazione elettrica (protratta)</a:t>
            </a:r>
            <a:endParaRPr/>
          </a:p>
          <a:p>
            <a:pPr indent="0" lvl="0" marL="0" rtl="0" algn="l">
              <a:lnSpc>
                <a:spcPct val="110000"/>
              </a:lnSpc>
              <a:spcBef>
                <a:spcPts val="1000"/>
              </a:spcBef>
              <a:spcAft>
                <a:spcPts val="0"/>
              </a:spcAft>
              <a:buClr>
                <a:schemeClr val="dk1"/>
              </a:buClr>
              <a:buSzPct val="100000"/>
              <a:buNone/>
            </a:pPr>
            <a:r>
              <a:rPr lang="it-IT" sz="8000"/>
              <a:t>🡪 La fatica muscolare, infatti, rappresenta uno dei principali problemi durante l’ esecuzione di NMES e FES.  </a:t>
            </a:r>
            <a:endParaRPr/>
          </a:p>
          <a:p>
            <a:pPr indent="0" lvl="0" marL="0" rtl="0" algn="l">
              <a:lnSpc>
                <a:spcPct val="110000"/>
              </a:lnSpc>
              <a:spcBef>
                <a:spcPts val="1000"/>
              </a:spcBef>
              <a:spcAft>
                <a:spcPts val="0"/>
              </a:spcAft>
              <a:buClr>
                <a:schemeClr val="dk1"/>
              </a:buClr>
              <a:buSzPct val="100000"/>
              <a:buNone/>
            </a:pPr>
            <a:r>
              <a:rPr lang="it-IT" sz="8000"/>
              <a:t>A fronte di un’ attività muscolare prolungata, le </a:t>
            </a:r>
            <a:r>
              <a:rPr b="1" lang="it-IT" sz="8000"/>
              <a:t>strategie messe in atto fisiologicamente</a:t>
            </a:r>
            <a:r>
              <a:rPr lang="it-IT" sz="8000"/>
              <a:t> includono:</a:t>
            </a:r>
            <a:endParaRPr/>
          </a:p>
          <a:p>
            <a:pPr indent="-514350" lvl="0" marL="514350" rtl="0" algn="l">
              <a:lnSpc>
                <a:spcPct val="110000"/>
              </a:lnSpc>
              <a:spcBef>
                <a:spcPts val="1000"/>
              </a:spcBef>
              <a:spcAft>
                <a:spcPts val="0"/>
              </a:spcAft>
              <a:buClr>
                <a:schemeClr val="dk1"/>
              </a:buClr>
              <a:buSzPct val="100000"/>
              <a:buAutoNum type="arabicPeriod"/>
            </a:pPr>
            <a:r>
              <a:rPr lang="it-IT" sz="8000"/>
              <a:t>Aumento della frequenza di sparo delle MU</a:t>
            </a:r>
            <a:endParaRPr/>
          </a:p>
          <a:p>
            <a:pPr indent="-514350" lvl="0" marL="514350" rtl="0" algn="l">
              <a:lnSpc>
                <a:spcPct val="110000"/>
              </a:lnSpc>
              <a:spcBef>
                <a:spcPts val="1000"/>
              </a:spcBef>
              <a:spcAft>
                <a:spcPts val="0"/>
              </a:spcAft>
              <a:buClr>
                <a:schemeClr val="dk1"/>
              </a:buClr>
              <a:buSzPct val="100000"/>
              <a:buAutoNum type="arabicPeriod"/>
            </a:pPr>
            <a:r>
              <a:rPr lang="it-IT" sz="8000"/>
              <a:t>Aumento del numero di MU attivate</a:t>
            </a:r>
            <a:endParaRPr/>
          </a:p>
          <a:p>
            <a:pPr indent="-514350" lvl="0" marL="514350" rtl="0" algn="l">
              <a:lnSpc>
                <a:spcPct val="110000"/>
              </a:lnSpc>
              <a:spcBef>
                <a:spcPts val="1000"/>
              </a:spcBef>
              <a:spcAft>
                <a:spcPts val="0"/>
              </a:spcAft>
              <a:buClr>
                <a:schemeClr val="dk1"/>
              </a:buClr>
              <a:buSzPct val="100000"/>
              <a:buAutoNum type="arabicPeriod"/>
            </a:pPr>
            <a:r>
              <a:rPr lang="it-IT" sz="8000"/>
              <a:t>Aumento del turn over delle fibre reclutate</a:t>
            </a:r>
            <a:endParaRPr/>
          </a:p>
          <a:p>
            <a:pPr indent="0" lvl="0" marL="0" rtl="0" algn="l">
              <a:lnSpc>
                <a:spcPct val="110000"/>
              </a:lnSpc>
              <a:spcBef>
                <a:spcPts val="1000"/>
              </a:spcBef>
              <a:spcAft>
                <a:spcPts val="0"/>
              </a:spcAft>
              <a:buClr>
                <a:schemeClr val="dk1"/>
              </a:buClr>
              <a:buSzPct val="100000"/>
              <a:buNone/>
            </a:pPr>
            <a:r>
              <a:rPr lang="it-IT" sz="8000"/>
              <a:t>In caso di </a:t>
            </a:r>
            <a:r>
              <a:rPr b="1" lang="it-IT" sz="8000"/>
              <a:t>contrazioni elettricamente indotte</a:t>
            </a:r>
            <a:r>
              <a:rPr lang="it-IT" sz="8000"/>
              <a:t>, nessuna delle precedenti contromisure può essere adottata, in quanto:</a:t>
            </a:r>
            <a:endParaRPr/>
          </a:p>
          <a:p>
            <a:pPr indent="-514350" lvl="0" marL="514350" rtl="0" algn="l">
              <a:lnSpc>
                <a:spcPct val="110000"/>
              </a:lnSpc>
              <a:spcBef>
                <a:spcPts val="1000"/>
              </a:spcBef>
              <a:spcAft>
                <a:spcPts val="0"/>
              </a:spcAft>
              <a:buClr>
                <a:schemeClr val="dk1"/>
              </a:buClr>
              <a:buSzPct val="100000"/>
              <a:buAutoNum type="arabicPeriod"/>
            </a:pPr>
            <a:r>
              <a:rPr lang="it-IT" sz="8000"/>
              <a:t>La frequenza di stimolo è definita dalla frequenza degli impulsi impartiti dallo stimolatore</a:t>
            </a:r>
            <a:endParaRPr/>
          </a:p>
          <a:p>
            <a:pPr indent="-514350" lvl="0" marL="514350" rtl="0" algn="l">
              <a:lnSpc>
                <a:spcPct val="110000"/>
              </a:lnSpc>
              <a:spcBef>
                <a:spcPts val="1000"/>
              </a:spcBef>
              <a:spcAft>
                <a:spcPts val="0"/>
              </a:spcAft>
              <a:buClr>
                <a:schemeClr val="dk1"/>
              </a:buClr>
              <a:buSzPct val="100000"/>
              <a:buAutoNum type="arabicPeriod"/>
            </a:pPr>
            <a:r>
              <a:rPr lang="it-IT" sz="8000"/>
              <a:t>Il numero di MU attivate è definita dalle proprietà elettriche dello stimolo</a:t>
            </a:r>
            <a:endParaRPr/>
          </a:p>
          <a:p>
            <a:pPr indent="-514350" lvl="0" marL="514350" rtl="0" algn="l">
              <a:lnSpc>
                <a:spcPct val="110000"/>
              </a:lnSpc>
              <a:spcBef>
                <a:spcPts val="1000"/>
              </a:spcBef>
              <a:spcAft>
                <a:spcPts val="0"/>
              </a:spcAft>
              <a:buClr>
                <a:schemeClr val="dk1"/>
              </a:buClr>
              <a:buSzPct val="100000"/>
              <a:buAutoNum type="arabicPeriod"/>
            </a:pPr>
            <a:r>
              <a:rPr lang="it-IT" sz="8000"/>
              <a:t>Il turn over non è possibile perché il numero delle fibre attive dipende dalla posizione degli elettrodi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it-IT"/>
              <a:t> </a:t>
            </a:r>
            <a:endParaRPr/>
          </a:p>
        </p:txBody>
      </p:sp>
      <p:sp>
        <p:nvSpPr>
          <p:cNvPr id="182" name="Google Shape;182;p10"/>
          <p:cNvSpPr/>
          <p:nvPr/>
        </p:nvSpPr>
        <p:spPr>
          <a:xfrm>
            <a:off x="9739901" y="1864977"/>
            <a:ext cx="2167847" cy="1045250"/>
          </a:xfrm>
          <a:prstGeom prst="ellipse">
            <a:avLst/>
          </a:prstGeom>
          <a:solidFill>
            <a:schemeClr val="lt1">
              <a:alpha val="0"/>
            </a:schemeClr>
          </a:solidFill>
          <a:ln cap="flat" cmpd="sng" w="762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p10"/>
          <p:cNvSpPr txBox="1"/>
          <p:nvPr/>
        </p:nvSpPr>
        <p:spPr>
          <a:xfrm>
            <a:off x="6808080" y="101807"/>
            <a:ext cx="3082760"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Calibri"/>
                <a:ea typeface="Calibri"/>
                <a:cs typeface="Calibri"/>
                <a:sym typeface="Calibri"/>
              </a:rPr>
              <a:t>🡪 Sebbene fisiologicamente il fenomeno della fatica possa insorgere a qualsiasi livello della via motoria, la fatica elettricamente indotta coinvolge tipicamente i livelli più distali di suddetta via (dalla giunzione neuromuscolare al muscolo) </a:t>
            </a:r>
            <a:endParaRPr sz="1800">
              <a:solidFill>
                <a:schemeClr val="dk1"/>
              </a:solidFill>
              <a:latin typeface="Calibri"/>
              <a:ea typeface="Calibri"/>
              <a:cs typeface="Calibri"/>
              <a:sym typeface="Calibri"/>
            </a:endParaRPr>
          </a:p>
        </p:txBody>
      </p:sp>
      <p:pic>
        <p:nvPicPr>
          <p:cNvPr id="184" name="Google Shape;184;p10"/>
          <p:cNvPicPr preferRelativeResize="0"/>
          <p:nvPr/>
        </p:nvPicPr>
        <p:blipFill rotWithShape="1">
          <a:blip r:embed="rId5">
            <a:alphaModFix/>
          </a:blip>
          <a:srcRect b="0" l="0" r="0" t="0"/>
          <a:stretch/>
        </p:blipFill>
        <p:spPr>
          <a:xfrm>
            <a:off x="6793399" y="4307439"/>
            <a:ext cx="5006176" cy="1143160"/>
          </a:xfrm>
          <a:prstGeom prst="rect">
            <a:avLst/>
          </a:prstGeom>
          <a:noFill/>
          <a:ln>
            <a:noFill/>
          </a:ln>
        </p:spPr>
      </p:pic>
      <p:sp>
        <p:nvSpPr>
          <p:cNvPr id="185" name="Google Shape;185;p10"/>
          <p:cNvSpPr txBox="1"/>
          <p:nvPr/>
        </p:nvSpPr>
        <p:spPr>
          <a:xfrm>
            <a:off x="6772851" y="5288204"/>
            <a:ext cx="538392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Calibri"/>
                <a:ea typeface="Calibri"/>
                <a:cs typeface="Calibri"/>
                <a:sym typeface="Calibri"/>
              </a:rPr>
              <a:t>Per ottenere contrazioni tetaniche, il </a:t>
            </a:r>
            <a:r>
              <a:rPr b="1" lang="it-IT" sz="1800">
                <a:solidFill>
                  <a:schemeClr val="dk1"/>
                </a:solidFill>
                <a:latin typeface="Calibri"/>
                <a:ea typeface="Calibri"/>
                <a:cs typeface="Calibri"/>
                <a:sym typeface="Calibri"/>
              </a:rPr>
              <a:t>reclutamento sincrono</a:t>
            </a:r>
            <a:r>
              <a:rPr lang="it-IT" sz="1800">
                <a:solidFill>
                  <a:schemeClr val="dk1"/>
                </a:solidFill>
                <a:latin typeface="Calibri"/>
                <a:ea typeface="Calibri"/>
                <a:cs typeface="Calibri"/>
                <a:sym typeface="Calibri"/>
              </a:rPr>
              <a:t>, tipico della stimolazione elettrica, prevede un </a:t>
            </a:r>
            <a:r>
              <a:rPr b="1" lang="it-IT" sz="1800">
                <a:solidFill>
                  <a:schemeClr val="dk1"/>
                </a:solidFill>
                <a:latin typeface="Calibri"/>
                <a:ea typeface="Calibri"/>
                <a:cs typeface="Calibri"/>
                <a:sym typeface="Calibri"/>
              </a:rPr>
              <a:t>profilo di  attivazione media delle MU sicuramente più elevato </a:t>
            </a:r>
            <a:r>
              <a:rPr lang="it-IT" sz="1800">
                <a:solidFill>
                  <a:schemeClr val="dk1"/>
                </a:solidFill>
                <a:latin typeface="Calibri"/>
                <a:ea typeface="Calibri"/>
                <a:cs typeface="Calibri"/>
                <a:sym typeface="Calibri"/>
              </a:rPr>
              <a:t>rispetto al fisiologico 🡪 favorisce insorgenza della fatica! </a:t>
            </a:r>
            <a:endParaRPr/>
          </a:p>
        </p:txBody>
      </p:sp>
      <p:sp>
        <p:nvSpPr>
          <p:cNvPr id="186" name="Google Shape;186;p10"/>
          <p:cNvSpPr/>
          <p:nvPr/>
        </p:nvSpPr>
        <p:spPr>
          <a:xfrm>
            <a:off x="1914418" y="1051096"/>
            <a:ext cx="8363164" cy="4579142"/>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it-IT" sz="2800">
                <a:solidFill>
                  <a:srgbClr val="FFFF00"/>
                </a:solidFill>
                <a:latin typeface="Calibri"/>
                <a:ea typeface="Calibri"/>
                <a:cs typeface="Calibri"/>
                <a:sym typeface="Calibri"/>
              </a:rPr>
              <a:t>COME FARE PER RIDURRE L’ INSORGENZA DEL FENOMENO DELLA FATICA DURANTE LA STIMOLAZIONE ELETTRICA?</a:t>
            </a:r>
            <a:endParaRPr/>
          </a:p>
          <a:p>
            <a:pPr indent="0" lvl="0" marL="0" marR="0" rtl="0" algn="ctr">
              <a:spcBef>
                <a:spcPts val="0"/>
              </a:spcBef>
              <a:spcAft>
                <a:spcPts val="0"/>
              </a:spcAft>
              <a:buNone/>
            </a:pPr>
            <a:r>
              <a:t/>
            </a:r>
            <a:endParaRPr b="1" sz="2800">
              <a:solidFill>
                <a:srgbClr val="FFFF00"/>
              </a:solidFill>
              <a:latin typeface="Calibri"/>
              <a:ea typeface="Calibri"/>
              <a:cs typeface="Calibri"/>
              <a:sym typeface="Calibri"/>
            </a:endParaRPr>
          </a:p>
          <a:p>
            <a:pPr indent="-514350" lvl="0" marL="514350" marR="0" rtl="0" algn="ctr">
              <a:spcBef>
                <a:spcPts val="0"/>
              </a:spcBef>
              <a:spcAft>
                <a:spcPts val="0"/>
              </a:spcAft>
              <a:buClr>
                <a:schemeClr val="lt1"/>
              </a:buClr>
              <a:buSzPts val="2800"/>
              <a:buFont typeface="Calibri"/>
              <a:buAutoNum type="arabicPeriod"/>
            </a:pPr>
            <a:r>
              <a:rPr b="1" lang="it-IT" sz="2800">
                <a:solidFill>
                  <a:schemeClr val="lt1"/>
                </a:solidFill>
                <a:latin typeface="Calibri"/>
                <a:ea typeface="Calibri"/>
                <a:cs typeface="Calibri"/>
                <a:sym typeface="Calibri"/>
              </a:rPr>
              <a:t>PROMUOVERE UN RECLUTAMENTO (PSEUDO)-FISIOLOGICO (tecnica sperimentale, ancora in fase di studio)</a:t>
            </a:r>
            <a:endParaRPr/>
          </a:p>
          <a:p>
            <a:pPr indent="-514350" lvl="0" marL="514350" marR="0" rtl="0" algn="ctr">
              <a:spcBef>
                <a:spcPts val="0"/>
              </a:spcBef>
              <a:spcAft>
                <a:spcPts val="0"/>
              </a:spcAft>
              <a:buClr>
                <a:schemeClr val="lt1"/>
              </a:buClr>
              <a:buSzPts val="2800"/>
              <a:buFont typeface="Calibri"/>
              <a:buAutoNum type="arabicPeriod"/>
            </a:pPr>
            <a:r>
              <a:rPr b="1" lang="it-IT" sz="2800">
                <a:solidFill>
                  <a:schemeClr val="lt1"/>
                </a:solidFill>
                <a:latin typeface="Calibri"/>
                <a:ea typeface="Calibri"/>
                <a:cs typeface="Calibri"/>
                <a:sym typeface="Calibri"/>
              </a:rPr>
              <a:t>PROMUOVERE UNA ROTAZIONE DELLE MU ATTIVATE (cfr. «STIMOLAZIONE DISTRIBUITA», tecnica commercialmente già disponibile)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 name="Shape 191"/>
        <p:cNvGrpSpPr/>
        <p:nvPr/>
      </p:nvGrpSpPr>
      <p:grpSpPr>
        <a:xfrm>
          <a:off x="0" y="0"/>
          <a:ext cx="0" cy="0"/>
          <a:chOff x="0" y="0"/>
          <a:chExt cx="0" cy="0"/>
        </a:xfrm>
      </p:grpSpPr>
      <p:sp>
        <p:nvSpPr>
          <p:cNvPr id="192" name="Google Shape;192;p1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 name="Google Shape;193;p11"/>
          <p:cNvSpPr txBox="1"/>
          <p:nvPr>
            <p:ph type="title"/>
          </p:nvPr>
        </p:nvSpPr>
        <p:spPr>
          <a:xfrm>
            <a:off x="1308098" y="4497547"/>
            <a:ext cx="9804401" cy="1400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b="1" lang="it-IT">
                <a:solidFill>
                  <a:schemeClr val="lt1"/>
                </a:solidFill>
                <a:latin typeface="Calibri"/>
                <a:ea typeface="Calibri"/>
                <a:cs typeface="Calibri"/>
                <a:sym typeface="Calibri"/>
              </a:rPr>
              <a:t>RECLUTAMENTO PSEUDO-FISIOLOGICO </a:t>
            </a:r>
            <a:endParaRPr/>
          </a:p>
        </p:txBody>
      </p:sp>
      <p:pic>
        <p:nvPicPr>
          <p:cNvPr descr="Mano con corde rosse" id="194" name="Google Shape;194;p11"/>
          <p:cNvPicPr preferRelativeResize="0"/>
          <p:nvPr/>
        </p:nvPicPr>
        <p:blipFill rotWithShape="1">
          <a:blip r:embed="rId3">
            <a:alphaModFix/>
          </a:blip>
          <a:srcRect b="2339" l="0" r="1" t="0"/>
          <a:stretch/>
        </p:blipFill>
        <p:spPr>
          <a:xfrm>
            <a:off x="6" y="-1"/>
            <a:ext cx="6000749" cy="3911828"/>
          </a:xfrm>
          <a:custGeom>
            <a:rect b="b" l="l" r="r" t="t"/>
            <a:pathLst>
              <a:path extrusionOk="0" h="3911828" w="6000749">
                <a:moveTo>
                  <a:pt x="0" y="0"/>
                </a:moveTo>
                <a:lnTo>
                  <a:pt x="6000749" y="0"/>
                </a:lnTo>
                <a:lnTo>
                  <a:pt x="6000749" y="3767827"/>
                </a:lnTo>
                <a:lnTo>
                  <a:pt x="5572124" y="3740378"/>
                </a:lnTo>
                <a:lnTo>
                  <a:pt x="0" y="3911828"/>
                </a:lnTo>
                <a:close/>
              </a:path>
            </a:pathLst>
          </a:custGeom>
          <a:noFill/>
          <a:ln>
            <a:noFill/>
          </a:ln>
        </p:spPr>
      </p:pic>
      <p:grpSp>
        <p:nvGrpSpPr>
          <p:cNvPr id="195" name="Google Shape;195;p11"/>
          <p:cNvGrpSpPr/>
          <p:nvPr/>
        </p:nvGrpSpPr>
        <p:grpSpPr>
          <a:xfrm>
            <a:off x="0" y="3528992"/>
            <a:ext cx="12192000" cy="757168"/>
            <a:chOff x="0" y="2959818"/>
            <a:chExt cx="12192000" cy="757168"/>
          </a:xfrm>
        </p:grpSpPr>
        <p:sp>
          <p:nvSpPr>
            <p:cNvPr id="196" name="Google Shape;196;p11"/>
            <p:cNvSpPr/>
            <p:nvPr/>
          </p:nvSpPr>
          <p:spPr>
            <a:xfrm>
              <a:off x="0" y="2959818"/>
              <a:ext cx="12192000" cy="757168"/>
            </a:xfrm>
            <a:custGeom>
              <a:rect b="b" l="l" r="r" t="t"/>
              <a:pathLst>
                <a:path extrusionOk="0" h="757168" w="12192000">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a:noFill/>
            </a:ln>
            <a:effectLst>
              <a:outerShdw blurRad="381000" rotWithShape="0" algn="t" dir="5400000" dist="1524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11"/>
            <p:cNvSpPr/>
            <p:nvPr/>
          </p:nvSpPr>
          <p:spPr>
            <a:xfrm>
              <a:off x="0" y="2959818"/>
              <a:ext cx="12192000" cy="757168"/>
            </a:xfrm>
            <a:custGeom>
              <a:rect b="b" l="l" r="r" t="t"/>
              <a:pathLst>
                <a:path extrusionOk="0" h="757168" w="12192000">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rotWithShape="1">
              <a:blip r:embed="rId4">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descr="Sistema nervoso" id="203" name="Google Shape;203;p12"/>
          <p:cNvPicPr preferRelativeResize="0"/>
          <p:nvPr/>
        </p:nvPicPr>
        <p:blipFill rotWithShape="1">
          <a:blip r:embed="rId3">
            <a:alphaModFix/>
          </a:blip>
          <a:srcRect b="0" l="0" r="0" t="0"/>
          <a:stretch/>
        </p:blipFill>
        <p:spPr>
          <a:xfrm>
            <a:off x="9256192" y="946672"/>
            <a:ext cx="2867039" cy="2522994"/>
          </a:xfrm>
          <a:prstGeom prst="rect">
            <a:avLst/>
          </a:prstGeom>
          <a:noFill/>
          <a:ln>
            <a:noFill/>
          </a:ln>
        </p:spPr>
      </p:pic>
      <p:sp>
        <p:nvSpPr>
          <p:cNvPr id="204" name="Google Shape;204;p12"/>
          <p:cNvSpPr txBox="1"/>
          <p:nvPr>
            <p:ph type="title"/>
          </p:nvPr>
        </p:nvSpPr>
        <p:spPr>
          <a:xfrm>
            <a:off x="-4280" y="-34379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RECLUTAMENTO PSEUDO-FISIOLOGICO</a:t>
            </a:r>
            <a:endParaRPr/>
          </a:p>
        </p:txBody>
      </p:sp>
      <p:sp>
        <p:nvSpPr>
          <p:cNvPr id="205" name="Google Shape;205;p12"/>
          <p:cNvSpPr txBox="1"/>
          <p:nvPr>
            <p:ph idx="1" type="body"/>
          </p:nvPr>
        </p:nvSpPr>
        <p:spPr>
          <a:xfrm>
            <a:off x="92468" y="647272"/>
            <a:ext cx="12099600" cy="5529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it-IT" sz="2400"/>
              <a:t>Durante una stimolazione elettrica, l’ ordine di reclutamento avviene in maniera inversa (prima MU «di tipo 2», poi MU «di tipo 1») o randomica</a:t>
            </a:r>
            <a:r>
              <a:rPr baseline="30000" lang="it-IT" sz="2400"/>
              <a:t>1</a:t>
            </a:r>
            <a:endParaRPr sz="2400"/>
          </a:p>
          <a:p>
            <a:pPr indent="0" lvl="0" marL="0" rtl="0" algn="l">
              <a:lnSpc>
                <a:spcPct val="90000"/>
              </a:lnSpc>
              <a:spcBef>
                <a:spcPts val="1000"/>
              </a:spcBef>
              <a:spcAft>
                <a:spcPts val="0"/>
              </a:spcAft>
              <a:buClr>
                <a:schemeClr val="dk1"/>
              </a:buClr>
              <a:buSzPts val="2800"/>
              <a:buNone/>
            </a:pPr>
            <a:r>
              <a:rPr lang="it-IT"/>
              <a:t>   </a:t>
            </a:r>
            <a:endParaRPr/>
          </a:p>
        </p:txBody>
      </p:sp>
      <p:sp>
        <p:nvSpPr>
          <p:cNvPr id="206" name="Google Shape;206;p12"/>
          <p:cNvSpPr txBox="1"/>
          <p:nvPr/>
        </p:nvSpPr>
        <p:spPr>
          <a:xfrm>
            <a:off x="57935" y="1431334"/>
            <a:ext cx="9277564" cy="2215991"/>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chemeClr val="dk1"/>
              </a:buClr>
              <a:buSzPts val="2400"/>
              <a:buFont typeface="Noto Sans Symbols"/>
              <a:buChar char="🡪"/>
            </a:pPr>
            <a:r>
              <a:rPr lang="it-IT" sz="2400">
                <a:solidFill>
                  <a:schemeClr val="dk1"/>
                </a:solidFill>
                <a:latin typeface="Calibri"/>
                <a:ea typeface="Calibri"/>
                <a:cs typeface="Calibri"/>
                <a:sym typeface="Calibri"/>
              </a:rPr>
              <a:t> Un modo per cercare di ottenere un reclutamento fisiologico prevede l’ attivazione dei riflessi: </a:t>
            </a:r>
            <a:r>
              <a:rPr i="1" lang="it-IT" sz="2400">
                <a:solidFill>
                  <a:schemeClr val="dk1"/>
                </a:solidFill>
                <a:latin typeface="Calibri"/>
                <a:ea typeface="Calibri"/>
                <a:cs typeface="Calibri"/>
                <a:sym typeface="Calibri"/>
              </a:rPr>
              <a:t>l’ idea consiste nel promuovere un’ attivazione muscolare per via riflessa</a:t>
            </a:r>
            <a:r>
              <a:rPr baseline="30000" i="1" lang="it-IT" sz="2400">
                <a:solidFill>
                  <a:schemeClr val="dk1"/>
                </a:solidFill>
                <a:latin typeface="Calibri"/>
                <a:ea typeface="Calibri"/>
                <a:cs typeface="Calibri"/>
                <a:sym typeface="Calibri"/>
              </a:rPr>
              <a:t>2</a:t>
            </a:r>
            <a:r>
              <a:rPr i="1" lang="it-IT" sz="2400">
                <a:solidFill>
                  <a:schemeClr val="dk1"/>
                </a:solidFill>
                <a:latin typeface="Calibri"/>
                <a:ea typeface="Calibri"/>
                <a:cs typeface="Calibri"/>
                <a:sym typeface="Calibri"/>
              </a:rPr>
              <a:t>, </a:t>
            </a:r>
            <a:r>
              <a:rPr lang="it-IT" sz="2400">
                <a:solidFill>
                  <a:schemeClr val="dk1"/>
                </a:solidFill>
                <a:latin typeface="Calibri"/>
                <a:ea typeface="Calibri"/>
                <a:cs typeface="Calibri"/>
                <a:sym typeface="Calibri"/>
              </a:rPr>
              <a:t>in quanto l’ </a:t>
            </a:r>
            <a:r>
              <a:rPr lang="it-IT" sz="2400">
                <a:solidFill>
                  <a:srgbClr val="C00000"/>
                </a:solidFill>
                <a:latin typeface="Calibri"/>
                <a:ea typeface="Calibri"/>
                <a:cs typeface="Calibri"/>
                <a:sym typeface="Calibri"/>
              </a:rPr>
              <a:t>attivazione riflessa determina una risposta motoria a reclutamento fisiologico</a:t>
            </a:r>
            <a:r>
              <a:rPr lang="it-IT" sz="2400">
                <a:solidFill>
                  <a:schemeClr val="dk1"/>
                </a:solidFill>
                <a:latin typeface="Calibri"/>
                <a:ea typeface="Calibri"/>
                <a:cs typeface="Calibri"/>
                <a:sym typeface="Calibri"/>
              </a:rPr>
              <a:t> (prima MU «di tipo 1», poi MU «di tipo 2»)</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12"/>
          <p:cNvSpPr txBox="1"/>
          <p:nvPr/>
        </p:nvSpPr>
        <p:spPr>
          <a:xfrm>
            <a:off x="4045735" y="3412117"/>
            <a:ext cx="8336765"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C00000"/>
              </a:buClr>
              <a:buSzPts val="2400"/>
              <a:buFont typeface="Calibri"/>
              <a:buNone/>
            </a:pPr>
            <a:r>
              <a:rPr b="1" lang="it-IT" sz="2400">
                <a:solidFill>
                  <a:srgbClr val="C00000"/>
                </a:solidFill>
                <a:latin typeface="Calibri"/>
                <a:ea typeface="Calibri"/>
                <a:cs typeface="Calibri"/>
                <a:sym typeface="Calibri"/>
              </a:rPr>
              <a:t>DOMANDA 1: </a:t>
            </a:r>
            <a:r>
              <a:rPr b="1" lang="it-IT" sz="2400">
                <a:solidFill>
                  <a:schemeClr val="dk1"/>
                </a:solidFill>
                <a:latin typeface="Calibri"/>
                <a:ea typeface="Calibri"/>
                <a:cs typeface="Calibri"/>
                <a:sym typeface="Calibri"/>
              </a:rPr>
              <a:t>come si può stimolare elettricamente un’ attivazione muscolare per via riflessa? </a:t>
            </a:r>
            <a:endParaRPr/>
          </a:p>
          <a:p>
            <a:pPr indent="0" lvl="0" marL="0" marR="0" rtl="0" algn="l">
              <a:spcBef>
                <a:spcPts val="0"/>
              </a:spcBef>
              <a:spcAft>
                <a:spcPts val="0"/>
              </a:spcAft>
              <a:buClr>
                <a:schemeClr val="dk1"/>
              </a:buClr>
              <a:buSzPts val="2400"/>
              <a:buFont typeface="Calibri"/>
              <a:buNone/>
            </a:pPr>
            <a:r>
              <a:rPr lang="it-IT" sz="2400">
                <a:solidFill>
                  <a:schemeClr val="dk1"/>
                </a:solidFill>
                <a:latin typeface="Calibri"/>
                <a:ea typeface="Calibri"/>
                <a:cs typeface="Calibri"/>
                <a:sym typeface="Calibri"/>
              </a:rPr>
              <a:t>Si stimola (selettivamente) la </a:t>
            </a:r>
            <a:r>
              <a:rPr b="1" lang="it-IT" sz="2400">
                <a:solidFill>
                  <a:schemeClr val="dk1"/>
                </a:solidFill>
                <a:latin typeface="Calibri"/>
                <a:ea typeface="Calibri"/>
                <a:cs typeface="Calibri"/>
                <a:sym typeface="Calibri"/>
              </a:rPr>
              <a:t>componente afferente (sensoriale) </a:t>
            </a:r>
            <a:r>
              <a:rPr lang="it-IT" sz="2400">
                <a:solidFill>
                  <a:schemeClr val="dk1"/>
                </a:solidFill>
                <a:latin typeface="Calibri"/>
                <a:ea typeface="Calibri"/>
                <a:cs typeface="Calibri"/>
                <a:sym typeface="Calibri"/>
              </a:rPr>
              <a:t>dell’ arco riflesso</a:t>
            </a:r>
            <a:endParaRPr/>
          </a:p>
          <a:p>
            <a:pPr indent="0" lvl="0" marL="0" marR="0" rtl="0" algn="l">
              <a:spcBef>
                <a:spcPts val="0"/>
              </a:spcBef>
              <a:spcAft>
                <a:spcPts val="0"/>
              </a:spcAft>
              <a:buClr>
                <a:srgbClr val="C00000"/>
              </a:buClr>
              <a:buSzPts val="2400"/>
              <a:buFont typeface="Calibri"/>
              <a:buNone/>
            </a:pPr>
            <a:r>
              <a:rPr b="1" lang="it-IT" sz="2400">
                <a:solidFill>
                  <a:srgbClr val="C00000"/>
                </a:solidFill>
                <a:latin typeface="Calibri"/>
                <a:ea typeface="Calibri"/>
                <a:cs typeface="Calibri"/>
                <a:sym typeface="Calibri"/>
              </a:rPr>
              <a:t>DOMANDA 2: </a:t>
            </a:r>
            <a:r>
              <a:rPr b="1" lang="it-IT" sz="2400">
                <a:solidFill>
                  <a:schemeClr val="dk1"/>
                </a:solidFill>
                <a:latin typeface="Calibri"/>
                <a:ea typeface="Calibri"/>
                <a:cs typeface="Calibri"/>
                <a:sym typeface="Calibri"/>
              </a:rPr>
              <a:t>Come si può stimolare selettivamente la componente afferente?</a:t>
            </a:r>
            <a:endParaRPr/>
          </a:p>
          <a:p>
            <a:pPr indent="0" lvl="0" marL="0" marR="0" rtl="0" algn="l">
              <a:spcBef>
                <a:spcPts val="0"/>
              </a:spcBef>
              <a:spcAft>
                <a:spcPts val="0"/>
              </a:spcAft>
              <a:buClr>
                <a:schemeClr val="dk1"/>
              </a:buClr>
              <a:buSzPts val="2400"/>
              <a:buFont typeface="Calibri"/>
              <a:buNone/>
            </a:pPr>
            <a:r>
              <a:rPr lang="it-IT" sz="2400">
                <a:solidFill>
                  <a:schemeClr val="dk1"/>
                </a:solidFill>
                <a:latin typeface="Calibri"/>
                <a:ea typeface="Calibri"/>
                <a:cs typeface="Calibri"/>
                <a:sym typeface="Calibri"/>
              </a:rPr>
              <a:t>La stimolazione sensitiva della componente afferente è possibile in quanto le </a:t>
            </a:r>
            <a:r>
              <a:rPr b="1" lang="it-IT" sz="2400">
                <a:solidFill>
                  <a:schemeClr val="dk1"/>
                </a:solidFill>
                <a:latin typeface="Calibri"/>
                <a:ea typeface="Calibri"/>
                <a:cs typeface="Calibri"/>
                <a:sym typeface="Calibri"/>
              </a:rPr>
              <a:t>curve intensità/durata</a:t>
            </a:r>
            <a:r>
              <a:rPr lang="it-IT" sz="2400">
                <a:solidFill>
                  <a:schemeClr val="dk1"/>
                </a:solidFill>
                <a:latin typeface="Calibri"/>
                <a:ea typeface="Calibri"/>
                <a:cs typeface="Calibri"/>
                <a:sym typeface="Calibri"/>
              </a:rPr>
              <a:t> per la componente afferente e quella efferente sono leggermente diverse tra di loro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8" name="Google Shape;208;p12"/>
          <p:cNvPicPr preferRelativeResize="0"/>
          <p:nvPr/>
        </p:nvPicPr>
        <p:blipFill rotWithShape="1">
          <a:blip r:embed="rId4">
            <a:alphaModFix/>
          </a:blip>
          <a:srcRect b="0" l="0" r="0" t="0"/>
          <a:stretch/>
        </p:blipFill>
        <p:spPr>
          <a:xfrm>
            <a:off x="0" y="3597420"/>
            <a:ext cx="4254500" cy="30291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3"/>
          <p:cNvSpPr txBox="1"/>
          <p:nvPr>
            <p:ph type="title"/>
          </p:nvPr>
        </p:nvSpPr>
        <p:spPr>
          <a:xfrm>
            <a:off x="-4280" y="-34379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FOCUS ON: </a:t>
            </a:r>
            <a:r>
              <a:rPr b="1" lang="it-IT">
                <a:latin typeface="Calibri"/>
                <a:ea typeface="Calibri"/>
                <a:cs typeface="Calibri"/>
                <a:sym typeface="Calibri"/>
              </a:rPr>
              <a:t>RIFLESSO H</a:t>
            </a:r>
            <a:endParaRPr/>
          </a:p>
        </p:txBody>
      </p:sp>
      <p:sp>
        <p:nvSpPr>
          <p:cNvPr id="215" name="Google Shape;215;p13"/>
          <p:cNvSpPr txBox="1"/>
          <p:nvPr>
            <p:ph idx="1" type="body"/>
          </p:nvPr>
        </p:nvSpPr>
        <p:spPr>
          <a:xfrm>
            <a:off x="3373469" y="2082800"/>
            <a:ext cx="9024954" cy="2692400"/>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dk1"/>
              </a:buClr>
              <a:buSzPts val="2400"/>
              <a:buNone/>
            </a:pPr>
            <a:r>
              <a:rPr lang="it-IT" sz="2400"/>
              <a:t>Durante una stimolazione elettrica al di sotto della soglia motoria, ma tale da determinare la stimolazione delle fibre afferenti è possibile, a livello sEMGrafico registrare il cosiddetto </a:t>
            </a:r>
            <a:r>
              <a:rPr b="1" lang="it-IT" sz="2400"/>
              <a:t>riflesso H</a:t>
            </a:r>
            <a:r>
              <a:rPr lang="it-IT" sz="2400"/>
              <a:t>. Tale onda rappresenta l’ attivazione dell’ arco riflesso (vie afferenti attivate, stimolo arriva al midollo, si attiva il MN, rilascio Ach, depolarizzazione fibre muscolari 🡪 latenza di ca. 30 msec per arti inferiori!)</a:t>
            </a:r>
            <a:endParaRPr sz="2400"/>
          </a:p>
          <a:p>
            <a:pPr indent="0" lvl="0" marL="0" rtl="0" algn="l">
              <a:lnSpc>
                <a:spcPct val="90000"/>
              </a:lnSpc>
              <a:spcBef>
                <a:spcPts val="1000"/>
              </a:spcBef>
              <a:spcAft>
                <a:spcPts val="0"/>
              </a:spcAft>
              <a:buClr>
                <a:schemeClr val="dk1"/>
              </a:buClr>
              <a:buSzPts val="2400"/>
              <a:buNone/>
            </a:pPr>
            <a:r>
              <a:t/>
            </a:r>
            <a:endParaRPr sz="2400"/>
          </a:p>
        </p:txBody>
      </p:sp>
      <p:pic>
        <p:nvPicPr>
          <p:cNvPr id="216" name="Google Shape;216;p13"/>
          <p:cNvPicPr preferRelativeResize="0"/>
          <p:nvPr/>
        </p:nvPicPr>
        <p:blipFill rotWithShape="1">
          <a:blip r:embed="rId3">
            <a:alphaModFix/>
          </a:blip>
          <a:srcRect b="0" l="0" r="0" t="0"/>
          <a:stretch/>
        </p:blipFill>
        <p:spPr>
          <a:xfrm>
            <a:off x="122310" y="2214442"/>
            <a:ext cx="3251159" cy="2292416"/>
          </a:xfrm>
          <a:prstGeom prst="rect">
            <a:avLst/>
          </a:prstGeom>
          <a:noFill/>
          <a:ln>
            <a:noFill/>
          </a:ln>
        </p:spPr>
      </p:pic>
      <p:pic>
        <p:nvPicPr>
          <p:cNvPr id="217" name="Google Shape;217;p13"/>
          <p:cNvPicPr preferRelativeResize="0"/>
          <p:nvPr/>
        </p:nvPicPr>
        <p:blipFill rotWithShape="1">
          <a:blip r:embed="rId4">
            <a:alphaModFix/>
          </a:blip>
          <a:srcRect b="0" l="0" r="0" t="0"/>
          <a:stretch/>
        </p:blipFill>
        <p:spPr>
          <a:xfrm>
            <a:off x="9220148" y="4288313"/>
            <a:ext cx="2971852" cy="2676003"/>
          </a:xfrm>
          <a:prstGeom prst="rect">
            <a:avLst/>
          </a:prstGeom>
          <a:noFill/>
          <a:ln>
            <a:noFill/>
          </a:ln>
        </p:spPr>
      </p:pic>
      <p:sp>
        <p:nvSpPr>
          <p:cNvPr id="218" name="Google Shape;218;p13"/>
          <p:cNvSpPr txBox="1"/>
          <p:nvPr/>
        </p:nvSpPr>
        <p:spPr>
          <a:xfrm>
            <a:off x="78781" y="4581942"/>
            <a:ext cx="9118507"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it-IT" sz="2400">
                <a:solidFill>
                  <a:schemeClr val="dk1"/>
                </a:solidFill>
                <a:latin typeface="Calibri"/>
                <a:ea typeface="Calibri"/>
                <a:cs typeface="Calibri"/>
                <a:sym typeface="Calibri"/>
              </a:rPr>
              <a:t>Aumentando progressivamente l’ intensità della stimolazione, aumenterà l’ ampiezza di tale onda. Tuttavia per ulteriori aumenti di intensità verranno attivati gli assoni motori con progressiva comparsa ed aumento dell’ onda M</a:t>
            </a:r>
            <a:r>
              <a:rPr b="1" lang="it-IT" sz="2400">
                <a:solidFill>
                  <a:schemeClr val="dk1"/>
                </a:solidFill>
                <a:latin typeface="Calibri"/>
                <a:ea typeface="Calibri"/>
                <a:cs typeface="Calibri"/>
                <a:sym typeface="Calibri"/>
              </a:rPr>
              <a:t>. Per stimolazioni al di sopra della soglia motoria, il riflesso H scompare perché lo stimolo motorio generato dalla via riflessa incontra fibre già depolarizzate (</a:t>
            </a:r>
            <a:r>
              <a:rPr b="1" lang="it-IT" sz="2400">
                <a:solidFill>
                  <a:srgbClr val="C00000"/>
                </a:solidFill>
                <a:latin typeface="Calibri"/>
                <a:ea typeface="Calibri"/>
                <a:cs typeface="Calibri"/>
                <a:sym typeface="Calibri"/>
              </a:rPr>
              <a:t>dalla stimolazione diretta</a:t>
            </a:r>
            <a:r>
              <a:rPr b="1" lang="it-IT" sz="2400">
                <a:solidFill>
                  <a:schemeClr val="dk1"/>
                </a:solidFill>
                <a:latin typeface="Calibri"/>
                <a:ea typeface="Calibri"/>
                <a:cs typeface="Calibri"/>
                <a:sym typeface="Calibri"/>
              </a:rPr>
              <a:t>!)</a:t>
            </a:r>
            <a:endParaRPr/>
          </a:p>
        </p:txBody>
      </p:sp>
      <p:pic>
        <p:nvPicPr>
          <p:cNvPr id="219" name="Google Shape;219;p13"/>
          <p:cNvPicPr preferRelativeResize="0"/>
          <p:nvPr/>
        </p:nvPicPr>
        <p:blipFill rotWithShape="1">
          <a:blip r:embed="rId5">
            <a:alphaModFix/>
          </a:blip>
          <a:srcRect b="0" l="0" r="0" t="0"/>
          <a:stretch/>
        </p:blipFill>
        <p:spPr>
          <a:xfrm>
            <a:off x="6484666" y="-106316"/>
            <a:ext cx="5337460" cy="2393197"/>
          </a:xfrm>
          <a:prstGeom prst="rect">
            <a:avLst/>
          </a:prstGeom>
          <a:noFill/>
          <a:ln>
            <a:noFill/>
          </a:ln>
        </p:spPr>
      </p:pic>
      <p:sp>
        <p:nvSpPr>
          <p:cNvPr id="220" name="Google Shape;220;p13"/>
          <p:cNvSpPr txBox="1"/>
          <p:nvPr/>
        </p:nvSpPr>
        <p:spPr>
          <a:xfrm>
            <a:off x="31863" y="711723"/>
            <a:ext cx="8597673" cy="2451689"/>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
        <p:nvSpPr>
          <p:cNvPr id="221" name="Google Shape;221;p13"/>
          <p:cNvSpPr txBox="1"/>
          <p:nvPr/>
        </p:nvSpPr>
        <p:spPr>
          <a:xfrm>
            <a:off x="97259" y="603211"/>
            <a:ext cx="7159521" cy="2101473"/>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400"/>
              <a:buFont typeface="Arial"/>
              <a:buNone/>
            </a:pPr>
            <a:r>
              <a:rPr lang="it-IT" sz="2400">
                <a:solidFill>
                  <a:schemeClr val="dk1"/>
                </a:solidFill>
                <a:latin typeface="Calibri"/>
                <a:ea typeface="Calibri"/>
                <a:cs typeface="Calibri"/>
                <a:sym typeface="Calibri"/>
              </a:rPr>
              <a:t>Si immagini di impartire uno stimolo a durata ed intensità pari da eccitare la componente afferente (sensoriale), ma allo stesso tempo </a:t>
            </a:r>
            <a:r>
              <a:rPr b="1" lang="it-IT" sz="2400">
                <a:solidFill>
                  <a:schemeClr val="dk1"/>
                </a:solidFill>
                <a:latin typeface="Calibri"/>
                <a:ea typeface="Calibri"/>
                <a:cs typeface="Calibri"/>
                <a:sym typeface="Calibri"/>
              </a:rPr>
              <a:t>non</a:t>
            </a:r>
            <a:r>
              <a:rPr lang="it-IT" sz="2400">
                <a:solidFill>
                  <a:schemeClr val="dk1"/>
                </a:solidFill>
                <a:latin typeface="Calibri"/>
                <a:ea typeface="Calibri"/>
                <a:cs typeface="Calibri"/>
                <a:sym typeface="Calibri"/>
              </a:rPr>
              <a:t> in grado di eccitare la componente motoria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4"/>
          <p:cNvSpPr txBox="1"/>
          <p:nvPr>
            <p:ph type="title"/>
          </p:nvPr>
        </p:nvSpPr>
        <p:spPr>
          <a:xfrm>
            <a:off x="-4280" y="-267592"/>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RECLUTAMENTO PSEUDO-FISIOLOGICO - 2</a:t>
            </a:r>
            <a:endParaRPr/>
          </a:p>
        </p:txBody>
      </p:sp>
      <p:sp>
        <p:nvSpPr>
          <p:cNvPr id="228" name="Google Shape;228;p14"/>
          <p:cNvSpPr txBox="1"/>
          <p:nvPr/>
        </p:nvSpPr>
        <p:spPr>
          <a:xfrm>
            <a:off x="102742" y="4157930"/>
            <a:ext cx="11435137" cy="233910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C00000"/>
              </a:buClr>
              <a:buSzPts val="3200"/>
              <a:buFont typeface="Calibri"/>
              <a:buNone/>
            </a:pPr>
            <a:r>
              <a:rPr b="1" lang="it-IT" sz="3200">
                <a:solidFill>
                  <a:srgbClr val="C00000"/>
                </a:solidFill>
                <a:latin typeface="Calibri"/>
                <a:ea typeface="Calibri"/>
                <a:cs typeface="Calibri"/>
                <a:sym typeface="Calibri"/>
              </a:rPr>
              <a:t>LIMITI DELLA TECNICA</a:t>
            </a:r>
            <a:r>
              <a:rPr b="1" baseline="30000" lang="it-IT" sz="3200">
                <a:solidFill>
                  <a:srgbClr val="C00000"/>
                </a:solidFill>
                <a:latin typeface="Calibri"/>
                <a:ea typeface="Calibri"/>
                <a:cs typeface="Calibri"/>
                <a:sym typeface="Calibri"/>
              </a:rPr>
              <a:t>1</a:t>
            </a:r>
            <a:endParaRPr b="1" sz="3200">
              <a:solidFill>
                <a:srgbClr val="C00000"/>
              </a:solidFill>
              <a:latin typeface="Calibri"/>
              <a:ea typeface="Calibri"/>
              <a:cs typeface="Calibri"/>
              <a:sym typeface="Calibri"/>
            </a:endParaRPr>
          </a:p>
          <a:p>
            <a:pPr indent="-342900" lvl="0" marL="342900" marR="0" rtl="0" algn="l">
              <a:spcBef>
                <a:spcPts val="0"/>
              </a:spcBef>
              <a:spcAft>
                <a:spcPts val="0"/>
              </a:spcAft>
              <a:buClr>
                <a:schemeClr val="dk1"/>
              </a:buClr>
              <a:buSzPts val="3200"/>
              <a:buFont typeface="Arial"/>
              <a:buChar char="•"/>
            </a:pPr>
            <a:r>
              <a:rPr lang="it-IT" sz="3200">
                <a:solidFill>
                  <a:schemeClr val="dk1"/>
                </a:solidFill>
                <a:latin typeface="Calibri"/>
                <a:ea typeface="Calibri"/>
                <a:cs typeface="Calibri"/>
                <a:sym typeface="Calibri"/>
              </a:rPr>
              <a:t>Sebbene il reclutamento sia (pseudo-)fisiologico, la quantità di MU «attivabili» risulta (a volte, estremamente) </a:t>
            </a:r>
            <a:r>
              <a:rPr b="1" lang="it-IT" sz="3200">
                <a:solidFill>
                  <a:schemeClr val="dk1"/>
                </a:solidFill>
                <a:latin typeface="Calibri"/>
                <a:ea typeface="Calibri"/>
                <a:cs typeface="Calibri"/>
                <a:sym typeface="Calibri"/>
              </a:rPr>
              <a:t>ridotta</a:t>
            </a:r>
            <a:r>
              <a:rPr b="1" baseline="30000" lang="it-IT" sz="3200">
                <a:solidFill>
                  <a:schemeClr val="dk1"/>
                </a:solidFill>
                <a:latin typeface="Calibri"/>
                <a:ea typeface="Calibri"/>
                <a:cs typeface="Calibri"/>
                <a:sym typeface="Calibri"/>
              </a:rPr>
              <a:t>2</a:t>
            </a:r>
            <a:endParaRPr b="1" sz="32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3200"/>
              <a:buFont typeface="Arial"/>
              <a:buChar char="•"/>
            </a:pPr>
            <a:r>
              <a:rPr lang="it-IT" sz="3200">
                <a:solidFill>
                  <a:schemeClr val="dk1"/>
                </a:solidFill>
                <a:latin typeface="Calibri"/>
                <a:ea typeface="Calibri"/>
                <a:cs typeface="Calibri"/>
                <a:sym typeface="Calibri"/>
              </a:rPr>
              <a:t>Ampia variabilità inter- ed intra-individuale</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229" name="Google Shape;229;p14"/>
          <p:cNvGraphicFramePr/>
          <p:nvPr/>
        </p:nvGraphicFramePr>
        <p:xfrm>
          <a:off x="22709" y="698433"/>
          <a:ext cx="5546725" cy="3413124"/>
        </p:xfrm>
        <a:graphic>
          <a:graphicData uri="http://schemas.openxmlformats.org/presentationml/2006/ole">
            <mc:AlternateContent>
              <mc:Choice Requires="v">
                <p:oleObj r:id="rId4" imgH="3413124" imgW="5546725" progId="Paint.Picture" spid="_x0000_s1">
                  <p:embed/>
                </p:oleObj>
              </mc:Choice>
              <mc:Fallback>
                <p:oleObj r:id="rId5" imgH="3413124" imgW="5546725" progId="Paint.Picture">
                  <p:embed/>
                  <p:pic>
                    <p:nvPicPr>
                      <p:cNvPr id="229" name="Google Shape;229;p14"/>
                      <p:cNvPicPr preferRelativeResize="0"/>
                      <p:nvPr/>
                    </p:nvPicPr>
                    <p:blipFill rotWithShape="1">
                      <a:blip r:embed="rId6">
                        <a:alphaModFix/>
                      </a:blip>
                      <a:srcRect b="0" l="0" r="0" t="0"/>
                      <a:stretch/>
                    </p:blipFill>
                    <p:spPr>
                      <a:xfrm>
                        <a:off x="22709" y="698433"/>
                        <a:ext cx="5546725" cy="3413124"/>
                      </a:xfrm>
                      <a:prstGeom prst="rect">
                        <a:avLst/>
                      </a:prstGeom>
                      <a:noFill/>
                      <a:ln>
                        <a:noFill/>
                      </a:ln>
                    </p:spPr>
                  </p:pic>
                </p:oleObj>
              </mc:Fallback>
            </mc:AlternateContent>
          </a:graphicData>
        </a:graphic>
      </p:graphicFrame>
      <p:sp>
        <p:nvSpPr>
          <p:cNvPr id="230" name="Google Shape;230;p14"/>
          <p:cNvSpPr txBox="1"/>
          <p:nvPr/>
        </p:nvSpPr>
        <p:spPr>
          <a:xfrm>
            <a:off x="5546725" y="787571"/>
            <a:ext cx="6121685" cy="33239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it-IT" sz="2400">
                <a:solidFill>
                  <a:schemeClr val="dk1"/>
                </a:solidFill>
                <a:latin typeface="Calibri"/>
                <a:ea typeface="Calibri"/>
                <a:cs typeface="Calibri"/>
                <a:sym typeface="Calibri"/>
              </a:rPr>
              <a:t>La contrazione riflessa, ottenuta per stimolazione elettrica, permette un reclutamento pseudo-fisiologico. Quest’ ultimo si ottiene mediante la somministrazioni di stimoli le cui caratteristiche di intensità e durata siano tali da permettere l’ attivazione della componente sensoriale, ma non di quella motoria (area evidenziata).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5"/>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STIMOLAZIONE DISTRIBUITA</a:t>
            </a:r>
            <a:endParaRPr/>
          </a:p>
        </p:txBody>
      </p:sp>
      <p:sp>
        <p:nvSpPr>
          <p:cNvPr id="237" name="Google Shape;237;p15"/>
          <p:cNvSpPr txBox="1"/>
          <p:nvPr/>
        </p:nvSpPr>
        <p:spPr>
          <a:xfrm>
            <a:off x="115711" y="1055520"/>
            <a:ext cx="7412126"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400">
                <a:solidFill>
                  <a:schemeClr val="dk1"/>
                </a:solidFill>
                <a:latin typeface="Calibri"/>
                <a:ea typeface="Calibri"/>
                <a:cs typeface="Calibri"/>
                <a:sym typeface="Calibri"/>
              </a:rPr>
              <a:t>Obiettivo della stimolazione distribuita consiste nel permettere una </a:t>
            </a:r>
            <a:r>
              <a:rPr b="1" lang="it-IT" sz="2400">
                <a:solidFill>
                  <a:schemeClr val="dk1"/>
                </a:solidFill>
                <a:latin typeface="Calibri"/>
                <a:ea typeface="Calibri"/>
                <a:cs typeface="Calibri"/>
                <a:sym typeface="Calibri"/>
              </a:rPr>
              <a:t>rotazione delle MU attivate durante la stimolazione</a:t>
            </a:r>
            <a:r>
              <a:rPr lang="it-IT" sz="2400">
                <a:solidFill>
                  <a:schemeClr val="dk1"/>
                </a:solidFill>
                <a:latin typeface="Calibri"/>
                <a:ea typeface="Calibri"/>
                <a:cs typeface="Calibri"/>
                <a:sym typeface="Calibri"/>
              </a:rPr>
              <a:t> 🡪 utilizzare più elettrodi per stimolare diverse parti del muscolo o diversi muscoli sinergici</a:t>
            </a:r>
            <a:endParaRPr/>
          </a:p>
          <a:p>
            <a:pPr indent="0" lvl="0" marL="0" marR="0" rtl="0" algn="l">
              <a:spcBef>
                <a:spcPts val="0"/>
              </a:spcBef>
              <a:spcAft>
                <a:spcPts val="0"/>
              </a:spcAft>
              <a:buNone/>
            </a:pPr>
            <a:r>
              <a:rPr lang="it-IT" sz="2400">
                <a:solidFill>
                  <a:schemeClr val="dk1"/>
                </a:solidFill>
                <a:latin typeface="Calibri"/>
                <a:ea typeface="Calibri"/>
                <a:cs typeface="Calibri"/>
                <a:sym typeface="Calibri"/>
              </a:rPr>
              <a:t>Mediante questa tecnica è possibile:</a:t>
            </a:r>
            <a:endParaRPr/>
          </a:p>
          <a:p>
            <a:pPr indent="-457200" lvl="0" marL="457200" marR="0" rtl="0" algn="l">
              <a:spcBef>
                <a:spcPts val="0"/>
              </a:spcBef>
              <a:spcAft>
                <a:spcPts val="0"/>
              </a:spcAft>
              <a:buClr>
                <a:schemeClr val="dk1"/>
              </a:buClr>
              <a:buSzPts val="2400"/>
              <a:buFont typeface="Calibri"/>
              <a:buAutoNum type="arabicPeriod"/>
            </a:pPr>
            <a:r>
              <a:rPr lang="it-IT" sz="2400">
                <a:solidFill>
                  <a:schemeClr val="dk1"/>
                </a:solidFill>
                <a:latin typeface="Calibri"/>
                <a:ea typeface="Calibri"/>
                <a:cs typeface="Calibri"/>
                <a:sym typeface="Calibri"/>
              </a:rPr>
              <a:t>Stimolare </a:t>
            </a:r>
            <a:r>
              <a:rPr b="1" lang="it-IT" sz="2400">
                <a:solidFill>
                  <a:schemeClr val="dk1"/>
                </a:solidFill>
                <a:latin typeface="Calibri"/>
                <a:ea typeface="Calibri"/>
                <a:cs typeface="Calibri"/>
                <a:sym typeface="Calibri"/>
              </a:rPr>
              <a:t>diversi gruppi di MU</a:t>
            </a:r>
            <a:endParaRPr/>
          </a:p>
          <a:p>
            <a:pPr indent="-457200" lvl="0" marL="457200" marR="0" rtl="0" algn="l">
              <a:spcBef>
                <a:spcPts val="0"/>
              </a:spcBef>
              <a:spcAft>
                <a:spcPts val="0"/>
              </a:spcAft>
              <a:buClr>
                <a:schemeClr val="dk1"/>
              </a:buClr>
              <a:buSzPts val="2400"/>
              <a:buFont typeface="Calibri"/>
              <a:buAutoNum type="arabicPeriod"/>
            </a:pPr>
            <a:r>
              <a:rPr lang="it-IT" sz="2400">
                <a:solidFill>
                  <a:schemeClr val="dk1"/>
                </a:solidFill>
                <a:latin typeface="Calibri"/>
                <a:ea typeface="Calibri"/>
                <a:cs typeface="Calibri"/>
                <a:sym typeface="Calibri"/>
              </a:rPr>
              <a:t>Stimolare ogni gruppo di MU con una </a:t>
            </a:r>
            <a:r>
              <a:rPr b="1" lang="it-IT" sz="2400">
                <a:solidFill>
                  <a:schemeClr val="dk1"/>
                </a:solidFill>
                <a:latin typeface="Calibri"/>
                <a:ea typeface="Calibri"/>
                <a:cs typeface="Calibri"/>
                <a:sym typeface="Calibri"/>
              </a:rPr>
              <a:t>frequenza più bassa</a:t>
            </a:r>
            <a:r>
              <a:rPr lang="it-IT" sz="2400">
                <a:solidFill>
                  <a:schemeClr val="dk1"/>
                </a:solidFill>
                <a:latin typeface="Calibri"/>
                <a:ea typeface="Calibri"/>
                <a:cs typeface="Calibri"/>
                <a:sym typeface="Calibri"/>
              </a:rPr>
              <a:t>, mantenendo comunque una contrazione tetanica globale</a:t>
            </a:r>
            <a:endParaRPr/>
          </a:p>
          <a:p>
            <a:pPr indent="-304800" lvl="0" marL="457200" marR="0" rtl="0" algn="l">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it-IT" sz="2400">
                <a:solidFill>
                  <a:srgbClr val="C00000"/>
                </a:solidFill>
                <a:latin typeface="Calibri"/>
                <a:ea typeface="Calibri"/>
                <a:cs typeface="Calibri"/>
                <a:sym typeface="Calibri"/>
              </a:rPr>
              <a:t>LIMITI</a:t>
            </a:r>
            <a:endParaRPr/>
          </a:p>
          <a:p>
            <a:pPr indent="-342900" lvl="0" marL="342900" marR="0" rtl="0" algn="l">
              <a:spcBef>
                <a:spcPts val="0"/>
              </a:spcBef>
              <a:spcAft>
                <a:spcPts val="0"/>
              </a:spcAft>
              <a:buClr>
                <a:schemeClr val="dk1"/>
              </a:buClr>
              <a:buSzPts val="2400"/>
              <a:buFont typeface="Arial"/>
              <a:buChar char="•"/>
            </a:pPr>
            <a:r>
              <a:rPr lang="it-IT" sz="2400">
                <a:solidFill>
                  <a:schemeClr val="dk1"/>
                </a:solidFill>
                <a:latin typeface="Calibri"/>
                <a:ea typeface="Calibri"/>
                <a:cs typeface="Calibri"/>
                <a:sym typeface="Calibri"/>
              </a:rPr>
              <a:t>Utilizzabile solo per muscoli di </a:t>
            </a:r>
            <a:r>
              <a:rPr b="1" lang="it-IT" sz="2400">
                <a:solidFill>
                  <a:schemeClr val="dk1"/>
                </a:solidFill>
                <a:latin typeface="Calibri"/>
                <a:ea typeface="Calibri"/>
                <a:cs typeface="Calibri"/>
                <a:sym typeface="Calibri"/>
              </a:rPr>
              <a:t>grandi dimensioni </a:t>
            </a:r>
            <a:r>
              <a:rPr lang="it-IT" sz="2400">
                <a:solidFill>
                  <a:schemeClr val="dk1"/>
                </a:solidFill>
                <a:latin typeface="Calibri"/>
                <a:ea typeface="Calibri"/>
                <a:cs typeface="Calibri"/>
                <a:sym typeface="Calibri"/>
              </a:rPr>
              <a:t>o per compartimenti muscolari caratterizzati dalla presenza di </a:t>
            </a:r>
            <a:r>
              <a:rPr b="1" lang="it-IT" sz="2400">
                <a:solidFill>
                  <a:schemeClr val="dk1"/>
                </a:solidFill>
                <a:latin typeface="Calibri"/>
                <a:ea typeface="Calibri"/>
                <a:cs typeface="Calibri"/>
                <a:sym typeface="Calibri"/>
              </a:rPr>
              <a:t>agonisti multipli</a:t>
            </a:r>
            <a:endParaRPr/>
          </a:p>
        </p:txBody>
      </p:sp>
      <p:pic>
        <p:nvPicPr>
          <p:cNvPr id="238" name="Google Shape;238;p15"/>
          <p:cNvPicPr preferRelativeResize="0"/>
          <p:nvPr/>
        </p:nvPicPr>
        <p:blipFill rotWithShape="1">
          <a:blip r:embed="rId3">
            <a:alphaModFix/>
          </a:blip>
          <a:srcRect b="0" l="0" r="0" t="0"/>
          <a:stretch/>
        </p:blipFill>
        <p:spPr>
          <a:xfrm>
            <a:off x="7064686" y="571557"/>
            <a:ext cx="4780930" cy="2149486"/>
          </a:xfrm>
          <a:prstGeom prst="rect">
            <a:avLst/>
          </a:prstGeom>
          <a:noFill/>
          <a:ln>
            <a:noFill/>
          </a:ln>
        </p:spPr>
      </p:pic>
      <p:pic>
        <p:nvPicPr>
          <p:cNvPr id="239" name="Google Shape;239;p15"/>
          <p:cNvPicPr preferRelativeResize="0"/>
          <p:nvPr/>
        </p:nvPicPr>
        <p:blipFill rotWithShape="1">
          <a:blip r:embed="rId4">
            <a:alphaModFix/>
          </a:blip>
          <a:srcRect b="0" l="0" r="0" t="0"/>
          <a:stretch/>
        </p:blipFill>
        <p:spPr>
          <a:xfrm>
            <a:off x="7838588" y="2812641"/>
            <a:ext cx="3448227" cy="2705239"/>
          </a:xfrm>
          <a:prstGeom prst="rect">
            <a:avLst/>
          </a:prstGeom>
          <a:noFill/>
          <a:ln>
            <a:noFill/>
          </a:ln>
        </p:spPr>
      </p:pic>
      <p:sp>
        <p:nvSpPr>
          <p:cNvPr id="240" name="Google Shape;240;p15"/>
          <p:cNvSpPr txBox="1"/>
          <p:nvPr/>
        </p:nvSpPr>
        <p:spPr>
          <a:xfrm>
            <a:off x="7217086" y="5517880"/>
            <a:ext cx="478093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it-IT" sz="1800">
                <a:solidFill>
                  <a:schemeClr val="dk1"/>
                </a:solidFill>
                <a:latin typeface="Calibri"/>
                <a:ea typeface="Calibri"/>
                <a:cs typeface="Calibri"/>
                <a:sym typeface="Calibri"/>
              </a:rPr>
              <a:t>Tramite stimolazione distribuita si riesce a garantire una forza globale più duratura nel tempo (aumentano gli intervalli «fatigue free»)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6"/>
          <p:cNvSpPr txBox="1"/>
          <p:nvPr>
            <p:ph type="title"/>
          </p:nvPr>
        </p:nvSpPr>
        <p:spPr>
          <a:xfrm>
            <a:off x="0" y="-270043"/>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STIMOLAZIONE INTERCALATA (iNMES)</a:t>
            </a:r>
            <a:endParaRPr/>
          </a:p>
        </p:txBody>
      </p:sp>
      <p:sp>
        <p:nvSpPr>
          <p:cNvPr id="247" name="Google Shape;247;p16"/>
          <p:cNvSpPr txBox="1"/>
          <p:nvPr/>
        </p:nvSpPr>
        <p:spPr>
          <a:xfrm>
            <a:off x="115710" y="687220"/>
            <a:ext cx="12076289" cy="60016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400">
                <a:solidFill>
                  <a:schemeClr val="dk1"/>
                </a:solidFill>
                <a:latin typeface="Calibri"/>
                <a:ea typeface="Calibri"/>
                <a:cs typeface="Calibri"/>
                <a:sym typeface="Calibri"/>
              </a:rPr>
              <a:t>Si tratta di una variante della stimolazione distribuita. La iNMES consiste nella  </a:t>
            </a:r>
            <a:r>
              <a:rPr b="1" lang="it-IT" sz="2400">
                <a:solidFill>
                  <a:schemeClr val="dk1"/>
                </a:solidFill>
                <a:latin typeface="Calibri"/>
                <a:ea typeface="Calibri"/>
                <a:cs typeface="Calibri"/>
                <a:sym typeface="Calibri"/>
              </a:rPr>
              <a:t>stimolazione alternata di nervo e muscolo</a:t>
            </a:r>
            <a:r>
              <a:rPr lang="it-IT" sz="2400">
                <a:solidFill>
                  <a:schemeClr val="dk1"/>
                </a:solidFill>
                <a:latin typeface="Calibri"/>
                <a:ea typeface="Calibri"/>
                <a:cs typeface="Calibri"/>
                <a:sym typeface="Calibri"/>
              </a:rPr>
              <a:t>. Il razionale di fornire una stimolazione alternata consiste nel fatto che mediante la stimolazione del muscolo vengono stimolate le fibre più superficiali, mentre mediante la stimolazione della branca nervosa si presume vengano attivate fibre anche più profonde. L’ obiettivo consiste sempre in una rotazione delle MU attivate durante la stimolazione.</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it-IT" sz="2400">
                <a:solidFill>
                  <a:srgbClr val="C00000"/>
                </a:solidFill>
                <a:latin typeface="Calibri"/>
                <a:ea typeface="Calibri"/>
                <a:cs typeface="Calibri"/>
                <a:sym typeface="Calibri"/>
              </a:rPr>
              <a:t>LIMITI</a:t>
            </a:r>
            <a:endParaRPr/>
          </a:p>
          <a:p>
            <a:pPr indent="-342900" lvl="0" marL="342900" marR="0" rtl="0" algn="l">
              <a:spcBef>
                <a:spcPts val="0"/>
              </a:spcBef>
              <a:spcAft>
                <a:spcPts val="0"/>
              </a:spcAft>
              <a:buClr>
                <a:schemeClr val="dk1"/>
              </a:buClr>
              <a:buSzPts val="2400"/>
              <a:buFont typeface="Arial"/>
              <a:buChar char="•"/>
            </a:pPr>
            <a:r>
              <a:rPr lang="it-IT" sz="2400">
                <a:solidFill>
                  <a:schemeClr val="dk1"/>
                </a:solidFill>
                <a:latin typeface="Calibri"/>
                <a:ea typeface="Calibri"/>
                <a:cs typeface="Calibri"/>
                <a:sym typeface="Calibri"/>
              </a:rPr>
              <a:t>Sono soprattutto di </a:t>
            </a:r>
            <a:r>
              <a:rPr b="1" lang="it-IT" sz="2400">
                <a:solidFill>
                  <a:schemeClr val="dk1"/>
                </a:solidFill>
                <a:latin typeface="Calibri"/>
                <a:ea typeface="Calibri"/>
                <a:cs typeface="Calibri"/>
                <a:sym typeface="Calibri"/>
              </a:rPr>
              <a:t>natura anatomica individuale </a:t>
            </a:r>
            <a:r>
              <a:rPr lang="it-IT" sz="2400">
                <a:solidFill>
                  <a:schemeClr val="dk1"/>
                </a:solidFill>
                <a:latin typeface="Calibri"/>
                <a:ea typeface="Calibri"/>
                <a:cs typeface="Calibri"/>
                <a:sym typeface="Calibri"/>
              </a:rPr>
              <a:t>(se si stimola una branca nervosa che innerva principalmente fibre superficiali, l’ effetto netto sul turn over delle fibre e, pertanto, sulla fatica sarebbe praticamente azzerato)</a:t>
            </a:r>
            <a:endParaRPr/>
          </a:p>
        </p:txBody>
      </p:sp>
      <p:pic>
        <p:nvPicPr>
          <p:cNvPr id="248" name="Google Shape;248;p16"/>
          <p:cNvPicPr preferRelativeResize="0"/>
          <p:nvPr/>
        </p:nvPicPr>
        <p:blipFill rotWithShape="1">
          <a:blip r:embed="rId3">
            <a:alphaModFix/>
          </a:blip>
          <a:srcRect b="0" l="0" r="0" t="0"/>
          <a:stretch/>
        </p:blipFill>
        <p:spPr>
          <a:xfrm rot="2">
            <a:off x="2011982" y="2831740"/>
            <a:ext cx="3993121" cy="2582946"/>
          </a:xfrm>
          <a:prstGeom prst="rect">
            <a:avLst/>
          </a:prstGeom>
          <a:noFill/>
          <a:ln>
            <a:noFill/>
          </a:ln>
        </p:spPr>
      </p:pic>
      <p:pic>
        <p:nvPicPr>
          <p:cNvPr id="249" name="Google Shape;249;p16"/>
          <p:cNvPicPr preferRelativeResize="0"/>
          <p:nvPr/>
        </p:nvPicPr>
        <p:blipFill rotWithShape="1">
          <a:blip r:embed="rId4">
            <a:alphaModFix/>
          </a:blip>
          <a:srcRect b="0" l="0" r="0" t="0"/>
          <a:stretch/>
        </p:blipFill>
        <p:spPr>
          <a:xfrm>
            <a:off x="5950654" y="2755539"/>
            <a:ext cx="3157554" cy="258294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17"/>
          <p:cNvPicPr preferRelativeResize="0"/>
          <p:nvPr/>
        </p:nvPicPr>
        <p:blipFill rotWithShape="1">
          <a:blip r:embed="rId3">
            <a:alphaModFix/>
          </a:blip>
          <a:srcRect b="0" l="0" r="0" t="0"/>
          <a:stretch/>
        </p:blipFill>
        <p:spPr>
          <a:xfrm>
            <a:off x="145311" y="2646554"/>
            <a:ext cx="5076629" cy="2744543"/>
          </a:xfrm>
          <a:prstGeom prst="rect">
            <a:avLst/>
          </a:prstGeom>
          <a:noFill/>
          <a:ln>
            <a:noFill/>
          </a:ln>
        </p:spPr>
      </p:pic>
      <p:sp>
        <p:nvSpPr>
          <p:cNvPr id="255" name="Google Shape;255;p17"/>
          <p:cNvSpPr txBox="1"/>
          <p:nvPr>
            <p:ph idx="1" type="body"/>
          </p:nvPr>
        </p:nvSpPr>
        <p:spPr>
          <a:xfrm>
            <a:off x="5062111" y="2646554"/>
            <a:ext cx="6984600" cy="3365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it-IT" sz="1800"/>
              <a:t>Esempi di tracciati di forza, registrati a livello del m. bicipite brachiale, di soggetti sani sottoposti a NMES convenzionale e wide-pulse high-frequency (WPHF) NMES </a:t>
            </a:r>
            <a:endParaRPr/>
          </a:p>
          <a:p>
            <a:pPr indent="0" lvl="0" marL="0" rtl="0" algn="l">
              <a:lnSpc>
                <a:spcPct val="90000"/>
              </a:lnSpc>
              <a:spcBef>
                <a:spcPts val="1000"/>
              </a:spcBef>
              <a:spcAft>
                <a:spcPts val="0"/>
              </a:spcAft>
              <a:buClr>
                <a:schemeClr val="dk1"/>
              </a:buClr>
              <a:buSzPts val="2000"/>
              <a:buNone/>
            </a:pPr>
            <a:r>
              <a:rPr lang="it-IT" sz="2000"/>
              <a:t>Possibili meccanismi:</a:t>
            </a:r>
            <a:endParaRPr/>
          </a:p>
          <a:p>
            <a:pPr indent="-457200" lvl="0" marL="457200" rtl="0" algn="l">
              <a:lnSpc>
                <a:spcPct val="90000"/>
              </a:lnSpc>
              <a:spcBef>
                <a:spcPts val="1000"/>
              </a:spcBef>
              <a:spcAft>
                <a:spcPts val="0"/>
              </a:spcAft>
              <a:buClr>
                <a:schemeClr val="dk1"/>
              </a:buClr>
              <a:buSzPts val="2000"/>
              <a:buFont typeface="Calibri"/>
              <a:buAutoNum type="arabicPeriod"/>
            </a:pPr>
            <a:r>
              <a:rPr lang="it-IT" sz="2000"/>
              <a:t>Reclutamento di un maggior numero di motoneuroni spinali</a:t>
            </a:r>
            <a:endParaRPr/>
          </a:p>
          <a:p>
            <a:pPr indent="-457200" lvl="0" marL="457200" rtl="0" algn="l">
              <a:lnSpc>
                <a:spcPct val="90000"/>
              </a:lnSpc>
              <a:spcBef>
                <a:spcPts val="1000"/>
              </a:spcBef>
              <a:spcAft>
                <a:spcPts val="0"/>
              </a:spcAft>
              <a:buClr>
                <a:schemeClr val="dk1"/>
              </a:buClr>
              <a:buSzPts val="2000"/>
              <a:buFont typeface="Calibri"/>
              <a:buAutoNum type="arabicPeriod"/>
            </a:pPr>
            <a:r>
              <a:rPr lang="it-IT" sz="2000"/>
              <a:t>Coinvolgimento corticale</a:t>
            </a:r>
            <a:endParaRPr/>
          </a:p>
          <a:p>
            <a:pPr indent="-457200" lvl="0" marL="457200" rtl="0" algn="l">
              <a:lnSpc>
                <a:spcPct val="90000"/>
              </a:lnSpc>
              <a:spcBef>
                <a:spcPts val="1000"/>
              </a:spcBef>
              <a:spcAft>
                <a:spcPts val="0"/>
              </a:spcAft>
              <a:buClr>
                <a:schemeClr val="dk1"/>
              </a:buClr>
              <a:buSzPts val="2000"/>
              <a:buFont typeface="Calibri"/>
              <a:buAutoNum type="arabicPeriod"/>
            </a:pPr>
            <a:r>
              <a:rPr lang="it-IT" sz="2000"/>
              <a:t>Meccanismi presinaptici che potenziano il rilascio di neurotrasmettitori a livello spinale</a:t>
            </a:r>
            <a:endParaRPr/>
          </a:p>
        </p:txBody>
      </p:sp>
      <p:sp>
        <p:nvSpPr>
          <p:cNvPr id="256" name="Google Shape;256;p17"/>
          <p:cNvSpPr txBox="1"/>
          <p:nvPr/>
        </p:nvSpPr>
        <p:spPr>
          <a:xfrm>
            <a:off x="145311" y="5411558"/>
            <a:ext cx="11674500" cy="12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it-IT" sz="2400" u="none" cap="none" strike="noStrike">
                <a:solidFill>
                  <a:srgbClr val="000000"/>
                </a:solidFill>
                <a:latin typeface="Calibri"/>
                <a:ea typeface="Calibri"/>
                <a:cs typeface="Calibri"/>
                <a:sym typeface="Calibri"/>
              </a:rPr>
              <a:t>🡪 La WPHF NMES si presenta come un paradigma promettente in medicina riabilitativa, in quanto sembrerebbe che durante la WPHF vengono stimolate primariamente le </a:t>
            </a:r>
            <a:r>
              <a:rPr b="1" i="0" lang="it-IT" sz="2400" u="none" cap="none" strike="noStrike">
                <a:solidFill>
                  <a:srgbClr val="000000"/>
                </a:solidFill>
                <a:latin typeface="Calibri"/>
                <a:ea typeface="Calibri"/>
                <a:cs typeface="Calibri"/>
                <a:sym typeface="Calibri"/>
              </a:rPr>
              <a:t>slow MU </a:t>
            </a:r>
            <a:r>
              <a:rPr b="0" i="0" lang="it-IT" sz="2400" u="none" cap="none" strike="noStrike">
                <a:solidFill>
                  <a:srgbClr val="000000"/>
                </a:solidFill>
                <a:latin typeface="Calibri"/>
                <a:ea typeface="Calibri"/>
                <a:cs typeface="Calibri"/>
                <a:sym typeface="Calibri"/>
              </a:rPr>
              <a:t>(al contrario della conventional NMES) 🡪 utile per le miopatie/neuropatie da disuso!</a:t>
            </a:r>
            <a:endParaRPr b="0" i="0" sz="2400" u="none" cap="none" strike="noStrike">
              <a:solidFill>
                <a:srgbClr val="000000"/>
              </a:solidFill>
              <a:latin typeface="Calibri"/>
              <a:ea typeface="Calibri"/>
              <a:cs typeface="Calibri"/>
              <a:sym typeface="Calibri"/>
            </a:endParaRPr>
          </a:p>
        </p:txBody>
      </p:sp>
      <p:sp>
        <p:nvSpPr>
          <p:cNvPr id="257" name="Google Shape;257;p17"/>
          <p:cNvSpPr txBox="1"/>
          <p:nvPr/>
        </p:nvSpPr>
        <p:spPr>
          <a:xfrm>
            <a:off x="72655" y="613537"/>
            <a:ext cx="12119400" cy="252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b="0" i="0" lang="it-IT" sz="2000" u="none" cap="none" strike="noStrike">
                <a:solidFill>
                  <a:srgbClr val="000000"/>
                </a:solidFill>
                <a:latin typeface="Calibri"/>
                <a:ea typeface="Calibri"/>
                <a:cs typeface="Calibri"/>
                <a:sym typeface="Calibri"/>
              </a:rPr>
              <a:t>La </a:t>
            </a:r>
            <a:r>
              <a:rPr b="1" i="0" lang="it-IT" sz="2000" u="none" cap="none" strike="noStrike">
                <a:solidFill>
                  <a:srgbClr val="000000"/>
                </a:solidFill>
                <a:latin typeface="Calibri"/>
                <a:ea typeface="Calibri"/>
                <a:cs typeface="Calibri"/>
                <a:sym typeface="Calibri"/>
              </a:rPr>
              <a:t>NMES convenzionale </a:t>
            </a:r>
            <a:r>
              <a:rPr b="0" i="0" lang="it-IT" sz="2000" u="none" cap="none" strike="noStrike">
                <a:solidFill>
                  <a:srgbClr val="000000"/>
                </a:solidFill>
                <a:latin typeface="Calibri"/>
                <a:ea typeface="Calibri"/>
                <a:cs typeface="Calibri"/>
                <a:sym typeface="Calibri"/>
              </a:rPr>
              <a:t>è caratterizzata da impulsi le cui caratteristiche sono simili alla cronassia tipica dei nervi (0,1-0,4 ms) e frequenze comprese tra 20-50 pps 🡪 durante una seduta sostenuta di NMES convenzionale, il torque muscolare dapprima si incrementa per via dell’ allungamento delle contrazioni muscolari. Successivamente, il torque diminuisce per la comparsa dei fenomeni di fatica.</a:t>
            </a:r>
            <a:endParaRPr/>
          </a:p>
          <a:p>
            <a:pPr indent="0" lvl="0" marL="0" marR="0" rtl="0" algn="l">
              <a:lnSpc>
                <a:spcPct val="100000"/>
              </a:lnSpc>
              <a:spcBef>
                <a:spcPts val="0"/>
              </a:spcBef>
              <a:spcAft>
                <a:spcPts val="0"/>
              </a:spcAft>
              <a:buClr>
                <a:srgbClr val="000000"/>
              </a:buClr>
              <a:buSzPts val="2000"/>
              <a:buFont typeface="Calibri"/>
              <a:buNone/>
            </a:pPr>
            <a:r>
              <a:rPr b="0" i="0" lang="it-IT" sz="2000" u="none" cap="none" strike="noStrike">
                <a:solidFill>
                  <a:srgbClr val="000000"/>
                </a:solidFill>
                <a:latin typeface="Calibri"/>
                <a:ea typeface="Calibri"/>
                <a:cs typeface="Calibri"/>
                <a:sym typeface="Calibri"/>
              </a:rPr>
              <a:t>Al contrario, </a:t>
            </a:r>
            <a:r>
              <a:rPr b="1" i="0" lang="it-IT" sz="2000" u="none" cap="none" strike="noStrike">
                <a:solidFill>
                  <a:srgbClr val="000000"/>
                </a:solidFill>
                <a:latin typeface="Calibri"/>
                <a:ea typeface="Calibri"/>
                <a:cs typeface="Calibri"/>
                <a:sym typeface="Calibri"/>
              </a:rPr>
              <a:t>durante un impulso di lunga durata (1 ms) e ad alta frequenza (50-100 pps)</a:t>
            </a:r>
            <a:r>
              <a:rPr b="0" i="0" lang="it-IT" sz="2000" u="none" cap="none" strike="noStrike">
                <a:solidFill>
                  <a:srgbClr val="000000"/>
                </a:solidFill>
                <a:latin typeface="Calibri"/>
                <a:ea typeface="Calibri"/>
                <a:cs typeface="Calibri"/>
                <a:sym typeface="Calibri"/>
              </a:rPr>
              <a:t>, il torque muscolare aumenta oltre i valori espressi in condizioni convenzionali ed è sostenuto per un tempo maggiore durante la condizione di stimolazione.   </a:t>
            </a:r>
            <a:endParaRPr/>
          </a:p>
          <a:p>
            <a:pPr indent="0" lvl="0" marL="0" marR="0" rtl="0" algn="l">
              <a:lnSpc>
                <a:spcPct val="100000"/>
              </a:lnSpc>
              <a:spcBef>
                <a:spcPts val="0"/>
              </a:spcBef>
              <a:spcAft>
                <a:spcPts val="0"/>
              </a:spcAft>
              <a:buClr>
                <a:schemeClr val="dk1"/>
              </a:buClr>
              <a:buSzPts val="1800"/>
              <a:buFont typeface="Calibri"/>
              <a:buNone/>
            </a:pPr>
            <a:r>
              <a:rPr lang="it-IT" sz="1800">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p:txBody>
      </p:sp>
      <p:sp>
        <p:nvSpPr>
          <p:cNvPr id="258" name="Google Shape;258;p17"/>
          <p:cNvSpPr txBox="1"/>
          <p:nvPr/>
        </p:nvSpPr>
        <p:spPr>
          <a:xfrm>
            <a:off x="0" y="6477"/>
            <a:ext cx="82830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3600"/>
              <a:buFont typeface="Calibri"/>
              <a:buNone/>
            </a:pPr>
            <a:r>
              <a:rPr b="1" i="0" lang="it-IT" sz="3600" u="none" cap="none" strike="noStrike">
                <a:solidFill>
                  <a:srgbClr val="C00000"/>
                </a:solidFill>
                <a:latin typeface="Calibri"/>
                <a:ea typeface="Calibri"/>
                <a:cs typeface="Calibri"/>
                <a:sym typeface="Calibri"/>
              </a:rPr>
              <a:t>Wide-pulse high-frequency (WPHF) NMES </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18"/>
          <p:cNvPicPr preferRelativeResize="0"/>
          <p:nvPr/>
        </p:nvPicPr>
        <p:blipFill rotWithShape="1">
          <a:blip r:embed="rId3">
            <a:alphaModFix/>
          </a:blip>
          <a:srcRect b="0" l="0" r="0" t="0"/>
          <a:stretch/>
        </p:blipFill>
        <p:spPr>
          <a:xfrm>
            <a:off x="7685863" y="2993618"/>
            <a:ext cx="4506137" cy="1643061"/>
          </a:xfrm>
          <a:prstGeom prst="rect">
            <a:avLst/>
          </a:prstGeom>
          <a:noFill/>
          <a:ln>
            <a:noFill/>
          </a:ln>
        </p:spPr>
      </p:pic>
      <p:sp>
        <p:nvSpPr>
          <p:cNvPr id="265" name="Google Shape;265;p18"/>
          <p:cNvSpPr txBox="1"/>
          <p:nvPr>
            <p:ph type="title"/>
          </p:nvPr>
        </p:nvSpPr>
        <p:spPr>
          <a:xfrm>
            <a:off x="2509" y="-324665"/>
            <a:ext cx="1183403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it-IT">
                <a:latin typeface="Calibri"/>
                <a:ea typeface="Calibri"/>
                <a:cs typeface="Calibri"/>
                <a:sym typeface="Calibri"/>
              </a:rPr>
              <a:t>Stimolazione di muscoli </a:t>
            </a:r>
            <a:r>
              <a:rPr b="1" lang="it-IT">
                <a:solidFill>
                  <a:srgbClr val="C00000"/>
                </a:solidFill>
                <a:latin typeface="Calibri"/>
                <a:ea typeface="Calibri"/>
                <a:cs typeface="Calibri"/>
                <a:sym typeface="Calibri"/>
              </a:rPr>
              <a:t>completamente </a:t>
            </a:r>
            <a:r>
              <a:rPr b="1" lang="it-IT">
                <a:latin typeface="Calibri"/>
                <a:ea typeface="Calibri"/>
                <a:cs typeface="Calibri"/>
                <a:sym typeface="Calibri"/>
              </a:rPr>
              <a:t>denervati</a:t>
            </a:r>
            <a:endParaRPr/>
          </a:p>
        </p:txBody>
      </p:sp>
      <p:sp>
        <p:nvSpPr>
          <p:cNvPr id="266" name="Google Shape;266;p18"/>
          <p:cNvSpPr txBox="1"/>
          <p:nvPr>
            <p:ph idx="1" type="body"/>
          </p:nvPr>
        </p:nvSpPr>
        <p:spPr>
          <a:xfrm>
            <a:off x="76935" y="594193"/>
            <a:ext cx="11568965" cy="579390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C00000"/>
              </a:buClr>
              <a:buSzPts val="2200"/>
              <a:buNone/>
            </a:pPr>
            <a:r>
              <a:rPr b="1" lang="it-IT" sz="2200">
                <a:solidFill>
                  <a:srgbClr val="C00000"/>
                </a:solidFill>
              </a:rPr>
              <a:t>Ha senso stimolare muscoli completamente denervati</a:t>
            </a:r>
            <a:r>
              <a:rPr lang="it-IT" sz="2200">
                <a:solidFill>
                  <a:srgbClr val="C00000"/>
                </a:solidFill>
              </a:rPr>
              <a:t>?</a:t>
            </a:r>
            <a:endParaRPr/>
          </a:p>
          <a:p>
            <a:pPr indent="0" lvl="0" marL="0" rtl="0" algn="l">
              <a:lnSpc>
                <a:spcPct val="100000"/>
              </a:lnSpc>
              <a:spcBef>
                <a:spcPts val="600"/>
              </a:spcBef>
              <a:spcAft>
                <a:spcPts val="0"/>
              </a:spcAft>
              <a:buClr>
                <a:schemeClr val="dk1"/>
              </a:buClr>
              <a:buSzPts val="2200"/>
              <a:buNone/>
            </a:pPr>
            <a:r>
              <a:rPr lang="it-IT" sz="2200"/>
              <a:t>La stimolazione, e quindi Il mantenimento dei muscoli denervati non è finalizzato al ripristino funzionale immediato, ma determina un miglioramento a lungo termine della qualità della vita, prevenendo alcune complicazioni a lungo termine</a:t>
            </a:r>
            <a:endParaRPr/>
          </a:p>
          <a:p>
            <a:pPr indent="0" lvl="0" marL="0" rtl="0" algn="l">
              <a:lnSpc>
                <a:spcPct val="100000"/>
              </a:lnSpc>
              <a:spcBef>
                <a:spcPts val="1000"/>
              </a:spcBef>
              <a:spcAft>
                <a:spcPts val="0"/>
              </a:spcAft>
              <a:buClr>
                <a:srgbClr val="C00000"/>
              </a:buClr>
              <a:buSzPts val="2200"/>
              <a:buNone/>
            </a:pPr>
            <a:r>
              <a:rPr b="1" lang="it-IT" sz="2200">
                <a:solidFill>
                  <a:srgbClr val="C00000"/>
                </a:solidFill>
              </a:rPr>
              <a:t>Obiettivi della stimolazione di muscoli denervati:</a:t>
            </a:r>
            <a:endParaRPr/>
          </a:p>
          <a:p>
            <a:pPr indent="-288000" lvl="0" marL="288000" rtl="0" algn="l">
              <a:lnSpc>
                <a:spcPct val="100000"/>
              </a:lnSpc>
              <a:spcBef>
                <a:spcPts val="0"/>
              </a:spcBef>
              <a:spcAft>
                <a:spcPts val="0"/>
              </a:spcAft>
              <a:buClr>
                <a:schemeClr val="dk1"/>
              </a:buClr>
              <a:buSzPts val="2200"/>
              <a:buAutoNum type="arabicPeriod"/>
            </a:pPr>
            <a:r>
              <a:rPr lang="it-IT" sz="2200"/>
              <a:t>Favorire una possibile, se pur sempre difficile, re-innervazione</a:t>
            </a:r>
            <a:endParaRPr/>
          </a:p>
          <a:p>
            <a:pPr indent="-288000" lvl="0" marL="288000" rtl="0" algn="l">
              <a:lnSpc>
                <a:spcPct val="100000"/>
              </a:lnSpc>
              <a:spcBef>
                <a:spcPts val="0"/>
              </a:spcBef>
              <a:spcAft>
                <a:spcPts val="0"/>
              </a:spcAft>
              <a:buClr>
                <a:schemeClr val="dk1"/>
              </a:buClr>
              <a:buSzPts val="2200"/>
              <a:buAutoNum type="arabicPeriod"/>
            </a:pPr>
            <a:r>
              <a:rPr lang="it-IT" sz="2200"/>
              <a:t>Preservazione tissutale (prevenzione lesioni da pressione)</a:t>
            </a:r>
            <a:endParaRPr/>
          </a:p>
          <a:p>
            <a:pPr indent="0" lvl="0" marL="0" rtl="0" algn="l">
              <a:lnSpc>
                <a:spcPct val="100000"/>
              </a:lnSpc>
              <a:spcBef>
                <a:spcPts val="1000"/>
              </a:spcBef>
              <a:spcAft>
                <a:spcPts val="0"/>
              </a:spcAft>
              <a:buClr>
                <a:srgbClr val="C00000"/>
              </a:buClr>
              <a:buSzPts val="2200"/>
              <a:buNone/>
            </a:pPr>
            <a:r>
              <a:rPr b="1" lang="it-IT" sz="2200">
                <a:solidFill>
                  <a:srgbClr val="C00000"/>
                </a:solidFill>
              </a:rPr>
              <a:t>Qual’ è lo stato della letteratura?</a:t>
            </a:r>
            <a:r>
              <a:rPr lang="it-IT" sz="2200">
                <a:solidFill>
                  <a:srgbClr val="C00000"/>
                </a:solidFill>
              </a:rPr>
              <a:t> </a:t>
            </a:r>
            <a:endParaRPr/>
          </a:p>
          <a:p>
            <a:pPr indent="0" lvl="0" marL="0" rtl="0" algn="l">
              <a:lnSpc>
                <a:spcPct val="100000"/>
              </a:lnSpc>
              <a:spcBef>
                <a:spcPts val="1000"/>
              </a:spcBef>
              <a:spcAft>
                <a:spcPts val="0"/>
              </a:spcAft>
              <a:buClr>
                <a:schemeClr val="dk1"/>
              </a:buClr>
              <a:buSzPts val="2200"/>
              <a:buNone/>
            </a:pPr>
            <a:r>
              <a:rPr lang="it-IT" sz="2200"/>
              <a:t>Metodi e strumenti validati efficaci non sono stati disponibili fino al </a:t>
            </a:r>
            <a:endParaRPr/>
          </a:p>
          <a:p>
            <a:pPr indent="0" lvl="0" marL="0" rtl="0" algn="l">
              <a:lnSpc>
                <a:spcPct val="100000"/>
              </a:lnSpc>
              <a:spcBef>
                <a:spcPts val="1000"/>
              </a:spcBef>
              <a:spcAft>
                <a:spcPts val="0"/>
              </a:spcAft>
              <a:buClr>
                <a:schemeClr val="dk1"/>
              </a:buClr>
              <a:buSzPts val="2200"/>
              <a:buNone/>
            </a:pPr>
            <a:r>
              <a:rPr lang="it-IT" sz="2200"/>
              <a:t>recente passato; recentemente un progetto europeo di ricerca e </a:t>
            </a:r>
            <a:endParaRPr/>
          </a:p>
          <a:p>
            <a:pPr indent="0" lvl="0" marL="0" rtl="0" algn="l">
              <a:lnSpc>
                <a:spcPct val="100000"/>
              </a:lnSpc>
              <a:spcBef>
                <a:spcPts val="1000"/>
              </a:spcBef>
              <a:spcAft>
                <a:spcPts val="0"/>
              </a:spcAft>
              <a:buClr>
                <a:schemeClr val="dk1"/>
              </a:buClr>
              <a:buSzPts val="2200"/>
              <a:buNone/>
            </a:pPr>
            <a:r>
              <a:rPr lang="it-IT" sz="2200"/>
              <a:t>sviluppo chiamato «RISE» ha potenziato le conoscenze in merito </a:t>
            </a:r>
            <a:endParaRPr/>
          </a:p>
          <a:p>
            <a:pPr indent="0" lvl="0" marL="0" rtl="0" algn="l">
              <a:lnSpc>
                <a:spcPct val="90000"/>
              </a:lnSpc>
              <a:spcBef>
                <a:spcPts val="1000"/>
              </a:spcBef>
              <a:spcAft>
                <a:spcPts val="0"/>
              </a:spcAft>
              <a:buClr>
                <a:srgbClr val="C00000"/>
              </a:buClr>
              <a:buSzPts val="2200"/>
              <a:buNone/>
            </a:pPr>
            <a:r>
              <a:rPr b="1" lang="it-IT" sz="2200">
                <a:solidFill>
                  <a:srgbClr val="C00000"/>
                </a:solidFill>
              </a:rPr>
              <a:t>Perché era necessario un aggiornamento della letteratura?</a:t>
            </a:r>
            <a:endParaRPr/>
          </a:p>
          <a:p>
            <a:pPr indent="0" lvl="0" marL="0" rtl="0" algn="l">
              <a:lnSpc>
                <a:spcPct val="90000"/>
              </a:lnSpc>
              <a:spcBef>
                <a:spcPts val="1000"/>
              </a:spcBef>
              <a:spcAft>
                <a:spcPts val="0"/>
              </a:spcAft>
              <a:buClr>
                <a:schemeClr val="dk1"/>
              </a:buClr>
              <a:buSzPts val="2200"/>
              <a:buNone/>
            </a:pPr>
            <a:r>
              <a:rPr lang="it-IT" sz="2200"/>
              <a:t>I dispositivi utilizzati, i parametri applicabili ed i protocolli di intervento differiscono sostanzialmente da quelli utilizzati per il training dei muscoli parzialmente innervati (dove si stimola la componente nervosa. Il motivo dipende principalmente dalle differenze nelle proprietà della membrana elettricamente eccitabile delle cellule nervose e muscolari)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9"/>
          <p:cNvSpPr txBox="1"/>
          <p:nvPr>
            <p:ph type="title"/>
          </p:nvPr>
        </p:nvSpPr>
        <p:spPr>
          <a:xfrm>
            <a:off x="2509" y="-324665"/>
            <a:ext cx="1183403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it-IT">
                <a:latin typeface="Calibri"/>
                <a:ea typeface="Calibri"/>
                <a:cs typeface="Calibri"/>
                <a:sym typeface="Calibri"/>
              </a:rPr>
              <a:t>Stimolazione di muscoli </a:t>
            </a:r>
            <a:r>
              <a:rPr b="1" lang="it-IT">
                <a:solidFill>
                  <a:srgbClr val="C00000"/>
                </a:solidFill>
                <a:latin typeface="Calibri"/>
                <a:ea typeface="Calibri"/>
                <a:cs typeface="Calibri"/>
                <a:sym typeface="Calibri"/>
              </a:rPr>
              <a:t>completamente </a:t>
            </a:r>
            <a:r>
              <a:rPr b="1" lang="it-IT">
                <a:latin typeface="Calibri"/>
                <a:ea typeface="Calibri"/>
                <a:cs typeface="Calibri"/>
                <a:sym typeface="Calibri"/>
              </a:rPr>
              <a:t>denervati</a:t>
            </a:r>
            <a:endParaRPr/>
          </a:p>
        </p:txBody>
      </p:sp>
      <p:sp>
        <p:nvSpPr>
          <p:cNvPr id="273" name="Google Shape;273;p19"/>
          <p:cNvSpPr txBox="1"/>
          <p:nvPr>
            <p:ph idx="1" type="body"/>
          </p:nvPr>
        </p:nvSpPr>
        <p:spPr>
          <a:xfrm>
            <a:off x="135044" y="733893"/>
            <a:ext cx="11568965" cy="579390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200"/>
              <a:buNone/>
            </a:pPr>
            <a:r>
              <a:rPr lang="it-IT" sz="2200"/>
              <a:t>Nei muscoli </a:t>
            </a:r>
            <a:r>
              <a:rPr b="1" lang="it-IT" sz="2200"/>
              <a:t>regolarmente innervati</a:t>
            </a:r>
            <a:r>
              <a:rPr lang="it-IT" sz="2200"/>
              <a:t> vengono generalmente somministrati impulsi con una durata di 100-1000 μs (da 0,1 a 1 ms, generalmente compresi tra </a:t>
            </a:r>
            <a:r>
              <a:rPr b="1" lang="it-IT" sz="2200"/>
              <a:t>0,1-0,4 ms</a:t>
            </a:r>
            <a:r>
              <a:rPr lang="it-IT" sz="2200"/>
              <a:t>). </a:t>
            </a:r>
            <a:r>
              <a:rPr lang="it-IT" sz="2200" u="sng"/>
              <a:t>A parità di intensità e di frequenza</a:t>
            </a:r>
            <a:r>
              <a:rPr lang="it-IT" sz="2200"/>
              <a:t>, impulsi più lunghi non incrementano un reclutamento maggiore di fibre 🡪 al contrario, si determina un maggiore trasferimento di cariche attraverso l’ interfaccia pelle elettrodo, con un potenziale aumento dei rischi/sicurezza. </a:t>
            </a:r>
            <a:endParaRPr/>
          </a:p>
          <a:p>
            <a:pPr indent="0" lvl="0" marL="0" rtl="0" algn="l">
              <a:lnSpc>
                <a:spcPct val="100000"/>
              </a:lnSpc>
              <a:spcBef>
                <a:spcPts val="1000"/>
              </a:spcBef>
              <a:spcAft>
                <a:spcPts val="0"/>
              </a:spcAft>
              <a:buClr>
                <a:schemeClr val="dk1"/>
              </a:buClr>
              <a:buSzPts val="2200"/>
              <a:buNone/>
            </a:pPr>
            <a:r>
              <a:rPr lang="it-IT" sz="2200"/>
              <a:t>Nei muscoli denervati, la singola </a:t>
            </a:r>
            <a:r>
              <a:rPr lang="it-IT" sz="2200" u="sng"/>
              <a:t>contrazione massimale</a:t>
            </a:r>
            <a:r>
              <a:rPr lang="it-IT" sz="2200"/>
              <a:t> dovrebbe essere, inizialmente, ricercata aumentando l’ intensità e solo successivamente la durata dell’ impulso somministrato. </a:t>
            </a:r>
            <a:endParaRPr/>
          </a:p>
          <a:p>
            <a:pPr indent="0" lvl="0" marL="0" rtl="0" algn="l">
              <a:lnSpc>
                <a:spcPct val="100000"/>
              </a:lnSpc>
              <a:spcBef>
                <a:spcPts val="1000"/>
              </a:spcBef>
              <a:spcAft>
                <a:spcPts val="0"/>
              </a:spcAft>
              <a:buClr>
                <a:schemeClr val="dk1"/>
              </a:buClr>
              <a:buSzPts val="2200"/>
              <a:buNone/>
            </a:pPr>
            <a:r>
              <a:rPr lang="it-IT" sz="2200"/>
              <a:t>Il primo assessment di muscoli denervati dovrebbe essere condotto quanto prima possibile. </a:t>
            </a:r>
            <a:endParaRPr/>
          </a:p>
          <a:p>
            <a:pPr indent="0" lvl="0" marL="0" rtl="0" algn="l">
              <a:lnSpc>
                <a:spcPct val="100000"/>
              </a:lnSpc>
              <a:spcBef>
                <a:spcPts val="1000"/>
              </a:spcBef>
              <a:spcAft>
                <a:spcPts val="0"/>
              </a:spcAft>
              <a:buClr>
                <a:schemeClr val="dk1"/>
              </a:buClr>
              <a:buSzPts val="2200"/>
              <a:buNone/>
            </a:pPr>
            <a:r>
              <a:rPr lang="it-IT" sz="2200"/>
              <a:t>La configurazione elettrodica dovrebbe coprire </a:t>
            </a:r>
            <a:r>
              <a:rPr b="1" lang="it-IT" sz="2200"/>
              <a:t>quanto più possibile </a:t>
            </a:r>
            <a:r>
              <a:rPr lang="it-IT" sz="2200"/>
              <a:t>il muscolo target (è necessario elicitare potenziali d’ azione in ogni fibra muscolare per un’ attivazione completa). </a:t>
            </a:r>
            <a:endParaRPr/>
          </a:p>
          <a:p>
            <a:pPr indent="0" lvl="0" marL="0" rtl="0" algn="l">
              <a:lnSpc>
                <a:spcPct val="100000"/>
              </a:lnSpc>
              <a:spcBef>
                <a:spcPts val="1000"/>
              </a:spcBef>
              <a:spcAft>
                <a:spcPts val="0"/>
              </a:spcAft>
              <a:buClr>
                <a:schemeClr val="dk1"/>
              </a:buClr>
              <a:buSzPts val="2200"/>
              <a:buNone/>
            </a:pPr>
            <a:r>
              <a:rPr lang="it-IT" sz="2200"/>
              <a:t>I muscoli completamente denervati, ma intatti e ben allenati non sono eccitabili per impulsi con durata </a:t>
            </a:r>
            <a:r>
              <a:rPr b="1" lang="it-IT" sz="2200"/>
              <a:t>al di sotto dei 15–20 ms</a:t>
            </a:r>
            <a:r>
              <a:rPr lang="it-IT" sz="2200"/>
              <a:t>. Aumentando l’ atrofia dopo un lungo periodo di denervazione, sono necessari aumenti (talvolta di notevole entità) di durata (si arriva a durate di 250 ms e I 500 ms). </a:t>
            </a:r>
            <a:endParaRPr/>
          </a:p>
          <a:p>
            <a:pPr indent="0" lvl="0" marL="0" rtl="0" algn="l">
              <a:lnSpc>
                <a:spcPct val="100000"/>
              </a:lnSpc>
              <a:spcBef>
                <a:spcPts val="1000"/>
              </a:spcBef>
              <a:spcAft>
                <a:spcPts val="0"/>
              </a:spcAft>
              <a:buClr>
                <a:schemeClr val="dk1"/>
              </a:buClr>
              <a:buSzPts val="2200"/>
              <a:buNone/>
            </a:pPr>
            <a:r>
              <a:rPr lang="it-IT" sz="2200"/>
              <a:t>Si consiglia di iniziare la stimolazione quanto prima possibile, cercando di ottenere contrazioni tetaniche (ideale sarebbe ottenerle sempre per frequenze di 25–30 Hz).</a:t>
            </a:r>
            <a:endParaRPr/>
          </a:p>
          <a:p>
            <a:pPr indent="0" lvl="0" marL="0" rtl="0" algn="l">
              <a:lnSpc>
                <a:spcPct val="100000"/>
              </a:lnSpc>
              <a:spcBef>
                <a:spcPts val="1000"/>
              </a:spcBef>
              <a:spcAft>
                <a:spcPts val="0"/>
              </a:spcAft>
              <a:buClr>
                <a:schemeClr val="dk1"/>
              </a:buClr>
              <a:buSzPts val="2200"/>
              <a:buNone/>
            </a:pPr>
            <a:r>
              <a:t/>
            </a:r>
            <a:endParaRPr sz="2200"/>
          </a:p>
          <a:p>
            <a:pPr indent="0" lvl="0" marL="0" rtl="0" algn="l">
              <a:lnSpc>
                <a:spcPct val="100000"/>
              </a:lnSpc>
              <a:spcBef>
                <a:spcPts val="1000"/>
              </a:spcBef>
              <a:spcAft>
                <a:spcPts val="0"/>
              </a:spcAft>
              <a:buClr>
                <a:schemeClr val="dk1"/>
              </a:buClr>
              <a:buSzPts val="2200"/>
              <a:buNone/>
            </a:pPr>
            <a:r>
              <a:t/>
            </a:r>
            <a:endParaRPr sz="2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
          <p:cNvSpPr txBox="1"/>
          <p:nvPr>
            <p:ph type="title"/>
          </p:nvPr>
        </p:nvSpPr>
        <p:spPr>
          <a:xfrm>
            <a:off x="33453" y="-22302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NMES &amp; FES</a:t>
            </a:r>
            <a:endParaRPr/>
          </a:p>
        </p:txBody>
      </p:sp>
      <p:sp>
        <p:nvSpPr>
          <p:cNvPr id="101" name="Google Shape;101;p2"/>
          <p:cNvSpPr txBox="1"/>
          <p:nvPr>
            <p:ph idx="1" type="body"/>
          </p:nvPr>
        </p:nvSpPr>
        <p:spPr>
          <a:xfrm>
            <a:off x="33453" y="680223"/>
            <a:ext cx="12255191" cy="598820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2800"/>
              <a:buNone/>
            </a:pPr>
            <a:r>
              <a:rPr b="1" lang="it-IT">
                <a:solidFill>
                  <a:schemeClr val="accent1"/>
                </a:solidFill>
              </a:rPr>
              <a:t>Stimolazione elettrica neuromuscolare (NMES):</a:t>
            </a:r>
            <a:r>
              <a:rPr lang="it-IT">
                <a:solidFill>
                  <a:schemeClr val="accent1"/>
                </a:solidFill>
              </a:rPr>
              <a:t> </a:t>
            </a:r>
            <a:r>
              <a:rPr lang="it-IT"/>
              <a:t>il fine consiste nel produrre contrazioni muscolari, in genere per rinforzare un determinato distretto muscolare</a:t>
            </a:r>
            <a:endParaRPr/>
          </a:p>
          <a:p>
            <a:pPr indent="0" lvl="0" marL="0" rtl="0" algn="l">
              <a:lnSpc>
                <a:spcPct val="90000"/>
              </a:lnSpc>
              <a:spcBef>
                <a:spcPts val="1000"/>
              </a:spcBef>
              <a:spcAft>
                <a:spcPts val="0"/>
              </a:spcAft>
              <a:buClr>
                <a:schemeClr val="dk1"/>
              </a:buClr>
              <a:buSzPts val="2000"/>
              <a:buNone/>
            </a:pPr>
            <a:r>
              <a:rPr lang="it-IT" sz="2000"/>
              <a:t>Es. Paziente allettato, si stimolano i principali gruppi muscolari degli arti inferiori con lo scopo di favorire una successiva verticalizzazione   </a:t>
            </a:r>
            <a:endParaRPr/>
          </a:p>
          <a:p>
            <a:pPr indent="0" lvl="0" marL="0" rtl="0" algn="l">
              <a:lnSpc>
                <a:spcPct val="90000"/>
              </a:lnSpc>
              <a:spcBef>
                <a:spcPts val="1000"/>
              </a:spcBef>
              <a:spcAft>
                <a:spcPts val="0"/>
              </a:spcAft>
              <a:buClr>
                <a:schemeClr val="accent1"/>
              </a:buClr>
              <a:buSzPts val="2800"/>
              <a:buNone/>
            </a:pPr>
            <a:r>
              <a:rPr b="1" lang="it-IT">
                <a:solidFill>
                  <a:schemeClr val="accent1"/>
                </a:solidFill>
              </a:rPr>
              <a:t>Stimolazione elettrica funzionale (FES): </a:t>
            </a:r>
            <a:r>
              <a:rPr lang="it-IT"/>
              <a:t>simile alla precedente;</a:t>
            </a:r>
            <a:r>
              <a:rPr b="1" lang="it-IT"/>
              <a:t> </a:t>
            </a:r>
            <a:r>
              <a:rPr lang="it-IT"/>
              <a:t>con il termine FES, tuttavia,</a:t>
            </a:r>
            <a:r>
              <a:rPr b="1" lang="it-IT"/>
              <a:t> </a:t>
            </a:r>
            <a:r>
              <a:rPr lang="it-IT"/>
              <a:t>ci</a:t>
            </a:r>
            <a:r>
              <a:rPr b="1" lang="it-IT"/>
              <a:t> </a:t>
            </a:r>
            <a:r>
              <a:rPr lang="it-IT"/>
              <a:t>si riferisce al processo di </a:t>
            </a:r>
            <a:r>
              <a:rPr b="1" lang="it-IT"/>
              <a:t>accoppiamento della stimolazione con un compito funzionale. Classicamente, si distinguono:</a:t>
            </a:r>
            <a:endParaRPr/>
          </a:p>
          <a:p>
            <a:pPr indent="0" lvl="0" marL="0" rtl="0" algn="l">
              <a:lnSpc>
                <a:spcPct val="90000"/>
              </a:lnSpc>
              <a:spcBef>
                <a:spcPts val="1000"/>
              </a:spcBef>
              <a:spcAft>
                <a:spcPts val="0"/>
              </a:spcAft>
              <a:buClr>
                <a:schemeClr val="dk1"/>
              </a:buClr>
              <a:buSzPts val="2800"/>
              <a:buNone/>
            </a:pPr>
            <a:r>
              <a:t/>
            </a:r>
            <a:endParaRPr/>
          </a:p>
        </p:txBody>
      </p:sp>
      <p:pic>
        <p:nvPicPr>
          <p:cNvPr id="102" name="Google Shape;102;p2"/>
          <p:cNvPicPr preferRelativeResize="0"/>
          <p:nvPr/>
        </p:nvPicPr>
        <p:blipFill rotWithShape="1">
          <a:blip r:embed="rId3">
            <a:alphaModFix/>
          </a:blip>
          <a:srcRect b="0" l="0" r="0" t="0"/>
          <a:stretch/>
        </p:blipFill>
        <p:spPr>
          <a:xfrm>
            <a:off x="9827189" y="4432607"/>
            <a:ext cx="2364811" cy="2235821"/>
          </a:xfrm>
          <a:prstGeom prst="rect">
            <a:avLst/>
          </a:prstGeom>
          <a:noFill/>
          <a:ln>
            <a:noFill/>
          </a:ln>
        </p:spPr>
      </p:pic>
      <p:sp>
        <p:nvSpPr>
          <p:cNvPr id="103" name="Google Shape;103;p2"/>
          <p:cNvSpPr txBox="1"/>
          <p:nvPr/>
        </p:nvSpPr>
        <p:spPr>
          <a:xfrm>
            <a:off x="33453" y="3583677"/>
            <a:ext cx="10192215" cy="338554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1" i="0" lang="it-IT" sz="2800" u="none" cap="none" strike="noStrike">
                <a:solidFill>
                  <a:srgbClr val="000000"/>
                </a:solidFill>
                <a:latin typeface="Calibri"/>
                <a:ea typeface="Calibri"/>
                <a:cs typeface="Calibri"/>
                <a:sym typeface="Calibri"/>
              </a:rPr>
              <a:t>FES  neuro-protesica: </a:t>
            </a:r>
            <a:r>
              <a:rPr b="0" i="0" lang="it-IT" sz="2800" u="none" cap="none" strike="noStrike">
                <a:solidFill>
                  <a:srgbClr val="000000"/>
                </a:solidFill>
                <a:latin typeface="Calibri"/>
                <a:ea typeface="Calibri"/>
                <a:cs typeface="Calibri"/>
                <a:sym typeface="Calibri"/>
              </a:rPr>
              <a:t>i dispositivi utilizzati permettono ai soggetti di espletare funzioni che altrimenti non sarebbero in grado di assolvere</a:t>
            </a:r>
            <a:endParaRPr/>
          </a:p>
          <a:p>
            <a:pPr indent="0" lvl="0" marL="0" marR="0" rtl="0" algn="l">
              <a:lnSpc>
                <a:spcPct val="100000"/>
              </a:lnSpc>
              <a:spcBef>
                <a:spcPts val="0"/>
              </a:spcBef>
              <a:spcAft>
                <a:spcPts val="0"/>
              </a:spcAft>
              <a:buClr>
                <a:srgbClr val="000000"/>
              </a:buClr>
              <a:buSzPts val="2800"/>
              <a:buFont typeface="Calibri"/>
              <a:buNone/>
            </a:pPr>
            <a:r>
              <a:rPr b="1" i="0" lang="it-IT" sz="2800" u="none" cap="none" strike="noStrike">
                <a:solidFill>
                  <a:srgbClr val="000000"/>
                </a:solidFill>
                <a:latin typeface="Calibri"/>
                <a:ea typeface="Calibri"/>
                <a:cs typeface="Calibri"/>
                <a:sym typeface="Calibri"/>
              </a:rPr>
              <a:t>FES training: </a:t>
            </a:r>
            <a:r>
              <a:rPr b="0" i="0" lang="it-IT" sz="2800" u="none" cap="none" strike="noStrike">
                <a:solidFill>
                  <a:srgbClr val="000000"/>
                </a:solidFill>
                <a:latin typeface="Calibri"/>
                <a:ea typeface="Calibri"/>
                <a:cs typeface="Calibri"/>
                <a:sym typeface="Calibri"/>
              </a:rPr>
              <a:t>i dispositivi utilizzati permettono il condizionamento muscolare e cardiovascolare nell’ esecuzione di una funzione</a:t>
            </a:r>
            <a:endParaRPr/>
          </a:p>
          <a:p>
            <a:pPr indent="0" lvl="0" marL="0" marR="0" rtl="0" algn="l">
              <a:lnSpc>
                <a:spcPct val="100000"/>
              </a:lnSpc>
              <a:spcBef>
                <a:spcPts val="0"/>
              </a:spcBef>
              <a:spcAft>
                <a:spcPts val="0"/>
              </a:spcAft>
              <a:buClr>
                <a:srgbClr val="000000"/>
              </a:buClr>
              <a:buSzPts val="2800"/>
              <a:buFont typeface="Calibri"/>
              <a:buNone/>
            </a:pPr>
            <a:r>
              <a:rPr b="1" i="0" lang="it-IT" sz="2800" u="none" cap="none" strike="noStrike">
                <a:solidFill>
                  <a:srgbClr val="000000"/>
                </a:solidFill>
                <a:latin typeface="Calibri"/>
                <a:ea typeface="Calibri"/>
                <a:cs typeface="Calibri"/>
                <a:sym typeface="Calibri"/>
              </a:rPr>
              <a:t>FES  therapy: </a:t>
            </a:r>
            <a:r>
              <a:rPr b="0" i="0" lang="it-IT" sz="2800" u="none" cap="none" strike="noStrike">
                <a:solidFill>
                  <a:srgbClr val="000000"/>
                </a:solidFill>
                <a:latin typeface="Calibri"/>
                <a:ea typeface="Calibri"/>
                <a:cs typeface="Calibri"/>
                <a:sym typeface="Calibri"/>
              </a:rPr>
              <a:t>simile al precedente, i dispositivi vengono utilizzati da Pazienti che generalmente presentano deficit neuromuscolari più gravi (es. paresi di grado elevato) </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7" name="Shape 277"/>
        <p:cNvGrpSpPr/>
        <p:nvPr/>
      </p:nvGrpSpPr>
      <p:grpSpPr>
        <a:xfrm>
          <a:off x="0" y="0"/>
          <a:ext cx="0" cy="0"/>
          <a:chOff x="0" y="0"/>
          <a:chExt cx="0" cy="0"/>
        </a:xfrm>
      </p:grpSpPr>
      <p:grpSp>
        <p:nvGrpSpPr>
          <p:cNvPr id="278" name="Google Shape;278;p20"/>
          <p:cNvGrpSpPr/>
          <p:nvPr/>
        </p:nvGrpSpPr>
        <p:grpSpPr>
          <a:xfrm>
            <a:off x="0" y="0"/>
            <a:ext cx="12196668" cy="4570886"/>
            <a:chOff x="0" y="0"/>
            <a:chExt cx="12196668" cy="4570886"/>
          </a:xfrm>
        </p:grpSpPr>
        <p:sp>
          <p:nvSpPr>
            <p:cNvPr id="279" name="Google Shape;279;p20"/>
            <p:cNvSpPr/>
            <p:nvPr/>
          </p:nvSpPr>
          <p:spPr>
            <a:xfrm rot="10800000">
              <a:off x="0" y="0"/>
              <a:ext cx="12196668" cy="4570632"/>
            </a:xfrm>
            <a:prstGeom prst="rect">
              <a:avLst/>
            </a:prstGeom>
            <a:gradFill>
              <a:gsLst>
                <a:gs pos="0">
                  <a:schemeClr val="accent5"/>
                </a:gs>
                <a:gs pos="100000">
                  <a:schemeClr val="accent2"/>
                </a:gs>
              </a:gsLst>
              <a:lin ang="4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0" name="Google Shape;280;p20"/>
            <p:cNvSpPr/>
            <p:nvPr/>
          </p:nvSpPr>
          <p:spPr>
            <a:xfrm>
              <a:off x="0" y="2791"/>
              <a:ext cx="10565988" cy="4568095"/>
            </a:xfrm>
            <a:prstGeom prst="rect">
              <a:avLst/>
            </a:prstGeom>
            <a:gradFill>
              <a:gsLst>
                <a:gs pos="0">
                  <a:schemeClr val="accent2"/>
                </a:gs>
                <a:gs pos="3000">
                  <a:schemeClr val="accent2"/>
                </a:gs>
                <a:gs pos="40000">
                  <a:srgbClr val="ED7D31">
                    <a:alpha val="0"/>
                  </a:srgbClr>
                </a:gs>
                <a:gs pos="100000">
                  <a:srgbClr val="ED7D31">
                    <a:alpha val="0"/>
                  </a:srgbClr>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1" name="Google Shape;281;p20"/>
            <p:cNvSpPr/>
            <p:nvPr/>
          </p:nvSpPr>
          <p:spPr>
            <a:xfrm>
              <a:off x="0" y="2"/>
              <a:ext cx="12192000" cy="4549891"/>
            </a:xfrm>
            <a:prstGeom prst="rect">
              <a:avLst/>
            </a:prstGeom>
            <a:gradFill>
              <a:gsLst>
                <a:gs pos="0">
                  <a:srgbClr val="5B9BD5">
                    <a:alpha val="75686"/>
                  </a:srgbClr>
                </a:gs>
                <a:gs pos="67000">
                  <a:srgbClr val="ED7D31">
                    <a:alpha val="0"/>
                  </a:srgbClr>
                </a:gs>
                <a:gs pos="100000">
                  <a:srgbClr val="ED7D31">
                    <a:alpha val="0"/>
                  </a:srgbClr>
                </a:gs>
              </a:gsLst>
              <a:lin ang="4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2" name="Google Shape;282;p20"/>
            <p:cNvSpPr/>
            <p:nvPr/>
          </p:nvSpPr>
          <p:spPr>
            <a:xfrm rot="10800000">
              <a:off x="4110544" y="18215"/>
              <a:ext cx="8086124" cy="4549887"/>
            </a:xfrm>
            <a:prstGeom prst="rect">
              <a:avLst/>
            </a:prstGeom>
            <a:gradFill>
              <a:gsLst>
                <a:gs pos="0">
                  <a:srgbClr val="1E4E79">
                    <a:alpha val="35686"/>
                  </a:srgbClr>
                </a:gs>
                <a:gs pos="45000">
                  <a:srgbClr val="5B9BD5">
                    <a:alpha val="0"/>
                  </a:srgbClr>
                </a:gs>
                <a:gs pos="100000">
                  <a:srgbClr val="5B9BD5">
                    <a:alpha val="0"/>
                  </a:srgbClr>
                </a:gs>
              </a:gsLst>
              <a:lin ang="4200000" scaled="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83" name="Google Shape;283;p20"/>
          <p:cNvSpPr txBox="1"/>
          <p:nvPr>
            <p:ph type="ctrTitle"/>
          </p:nvPr>
        </p:nvSpPr>
        <p:spPr>
          <a:xfrm>
            <a:off x="381000" y="542468"/>
            <a:ext cx="7311390" cy="3851732"/>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Calibri"/>
              <a:buNone/>
            </a:pPr>
            <a:r>
              <a:rPr b="1" lang="it-IT" sz="9600">
                <a:solidFill>
                  <a:schemeClr val="lt1"/>
                </a:solidFill>
                <a:latin typeface="Calibri"/>
                <a:ea typeface="Calibri"/>
                <a:cs typeface="Calibri"/>
                <a:sym typeface="Calibri"/>
              </a:rPr>
              <a:t>Introduzione </a:t>
            </a:r>
            <a:br>
              <a:rPr b="1" lang="it-IT" sz="9600">
                <a:solidFill>
                  <a:schemeClr val="lt1"/>
                </a:solidFill>
                <a:latin typeface="Calibri"/>
                <a:ea typeface="Calibri"/>
                <a:cs typeface="Calibri"/>
                <a:sym typeface="Calibri"/>
              </a:rPr>
            </a:br>
            <a:r>
              <a:rPr b="1" lang="it-IT" sz="9600">
                <a:solidFill>
                  <a:schemeClr val="lt1"/>
                </a:solidFill>
                <a:latin typeface="Calibri"/>
                <a:ea typeface="Calibri"/>
                <a:cs typeface="Calibri"/>
                <a:sym typeface="Calibri"/>
              </a:rPr>
              <a:t>alla gait analysis </a:t>
            </a:r>
            <a:endParaRPr b="1" sz="11500">
              <a:solidFill>
                <a:schemeClr val="lt1"/>
              </a:solidFill>
              <a:latin typeface="Calibri"/>
              <a:ea typeface="Calibri"/>
              <a:cs typeface="Calibri"/>
              <a:sym typeface="Calibri"/>
            </a:endParaRPr>
          </a:p>
        </p:txBody>
      </p:sp>
      <p:sp>
        <p:nvSpPr>
          <p:cNvPr id="284" name="Google Shape;284;p20"/>
          <p:cNvSpPr txBox="1"/>
          <p:nvPr>
            <p:ph idx="1" type="subTitle"/>
          </p:nvPr>
        </p:nvSpPr>
        <p:spPr>
          <a:xfrm>
            <a:off x="1126347" y="5099566"/>
            <a:ext cx="7299195" cy="1651394"/>
          </a:xfrm>
          <a:prstGeom prst="rect">
            <a:avLst/>
          </a:prstGeom>
          <a:noFill/>
          <a:ln>
            <a:noFill/>
          </a:ln>
        </p:spPr>
        <p:txBody>
          <a:bodyPr anchorCtr="0" anchor="ctr" bIns="45700" lIns="91425" spcFirstLastPara="1" rIns="91425" wrap="square" tIns="45700">
            <a:normAutofit fontScale="62500" lnSpcReduction="20000"/>
          </a:bodyPr>
          <a:lstStyle/>
          <a:p>
            <a:pPr indent="0" lvl="0" marL="0" rtl="0" algn="ctr">
              <a:lnSpc>
                <a:spcPct val="90000"/>
              </a:lnSpc>
              <a:spcBef>
                <a:spcPts val="0"/>
              </a:spcBef>
              <a:spcAft>
                <a:spcPts val="0"/>
              </a:spcAft>
              <a:buClr>
                <a:schemeClr val="dk1"/>
              </a:buClr>
              <a:buSzPct val="100000"/>
              <a:buNone/>
            </a:pPr>
            <a:r>
              <a:rPr b="1" lang="it-IT" sz="5800"/>
              <a:t>Bioingegneria della Riabilitazione</a:t>
            </a:r>
            <a:endParaRPr/>
          </a:p>
          <a:p>
            <a:pPr indent="0" lvl="0" marL="0" rtl="0" algn="ctr">
              <a:lnSpc>
                <a:spcPct val="90000"/>
              </a:lnSpc>
              <a:spcBef>
                <a:spcPts val="1000"/>
              </a:spcBef>
              <a:spcAft>
                <a:spcPts val="0"/>
              </a:spcAft>
              <a:buClr>
                <a:schemeClr val="dk1"/>
              </a:buClr>
              <a:buSzPct val="100000"/>
              <a:buNone/>
            </a:pPr>
            <a:r>
              <a:rPr b="1" lang="it-IT" sz="5800"/>
              <a:t> aa 2023/2024</a:t>
            </a:r>
            <a:endParaRPr/>
          </a:p>
          <a:p>
            <a:pPr indent="0" lvl="0" marL="0" rtl="0" algn="ctr">
              <a:lnSpc>
                <a:spcPct val="90000"/>
              </a:lnSpc>
              <a:spcBef>
                <a:spcPts val="1000"/>
              </a:spcBef>
              <a:spcAft>
                <a:spcPts val="0"/>
              </a:spcAft>
              <a:buClr>
                <a:schemeClr val="dk1"/>
              </a:buClr>
              <a:buSzPct val="100000"/>
              <a:buNone/>
            </a:pPr>
            <a:r>
              <a:rPr lang="it-IT" sz="3600"/>
              <a:t>CdLM Ingegneria Biomedica</a:t>
            </a:r>
            <a:endParaRPr/>
          </a:p>
        </p:txBody>
      </p:sp>
      <p:pic>
        <p:nvPicPr>
          <p:cNvPr descr="Immagine che contiene testo, Carattere, logo, simbolo&#10;&#10;Descrizione generata automaticamente" id="285" name="Google Shape;285;p20"/>
          <p:cNvPicPr preferRelativeResize="0"/>
          <p:nvPr/>
        </p:nvPicPr>
        <p:blipFill rotWithShape="1">
          <a:blip r:embed="rId3">
            <a:alphaModFix/>
          </a:blip>
          <a:srcRect b="0" l="0" r="0" t="0"/>
          <a:stretch/>
        </p:blipFill>
        <p:spPr>
          <a:xfrm>
            <a:off x="8892269" y="5068745"/>
            <a:ext cx="3000375" cy="1184356"/>
          </a:xfrm>
          <a:prstGeom prst="rect">
            <a:avLst/>
          </a:prstGeom>
          <a:noFill/>
          <a:ln>
            <a:noFill/>
          </a:ln>
        </p:spPr>
      </p:pic>
      <p:pic>
        <p:nvPicPr>
          <p:cNvPr id="286" name="Google Shape;286;p20"/>
          <p:cNvPicPr preferRelativeResize="0"/>
          <p:nvPr/>
        </p:nvPicPr>
        <p:blipFill rotWithShape="1">
          <a:blip r:embed="rId4">
            <a:alphaModFix/>
          </a:blip>
          <a:srcRect b="0" l="0" r="0" t="0"/>
          <a:stretch/>
        </p:blipFill>
        <p:spPr>
          <a:xfrm>
            <a:off x="4876564" y="2416731"/>
            <a:ext cx="6554083" cy="1977469"/>
          </a:xfrm>
          <a:prstGeom prst="rect">
            <a:avLst/>
          </a:prstGeom>
          <a:noFill/>
          <a:ln>
            <a:noFill/>
          </a:ln>
        </p:spPr>
      </p:pic>
      <p:pic>
        <p:nvPicPr>
          <p:cNvPr descr="Eadweard Muybridge, The Horse in Motion (article) | Khan Academy" id="287" name="Google Shape;287;p20"/>
          <p:cNvPicPr preferRelativeResize="0"/>
          <p:nvPr/>
        </p:nvPicPr>
        <p:blipFill rotWithShape="1">
          <a:blip r:embed="rId5">
            <a:alphaModFix/>
          </a:blip>
          <a:srcRect b="0" l="0" r="0" t="0"/>
          <a:stretch/>
        </p:blipFill>
        <p:spPr>
          <a:xfrm>
            <a:off x="8014665" y="107040"/>
            <a:ext cx="3407269" cy="212354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1"/>
          <p:cNvSpPr txBox="1"/>
          <p:nvPr>
            <p:ph type="title"/>
          </p:nvPr>
        </p:nvSpPr>
        <p:spPr>
          <a:xfrm>
            <a:off x="-45719" y="-404675"/>
            <a:ext cx="11836546" cy="165054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Definizione – analisi del movimento</a:t>
            </a:r>
            <a:endParaRPr/>
          </a:p>
        </p:txBody>
      </p:sp>
      <p:sp>
        <p:nvSpPr>
          <p:cNvPr id="294" name="Google Shape;294;p21"/>
          <p:cNvSpPr txBox="1"/>
          <p:nvPr>
            <p:ph idx="1" type="body"/>
          </p:nvPr>
        </p:nvSpPr>
        <p:spPr>
          <a:xfrm>
            <a:off x="135044" y="868680"/>
            <a:ext cx="11568965" cy="565912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200"/>
              <a:buNone/>
            </a:pPr>
            <a:r>
              <a:t/>
            </a:r>
            <a:endParaRPr sz="2200"/>
          </a:p>
          <a:p>
            <a:pPr indent="0" lvl="0" marL="0" rtl="0" algn="l">
              <a:lnSpc>
                <a:spcPct val="100000"/>
              </a:lnSpc>
              <a:spcBef>
                <a:spcPts val="1000"/>
              </a:spcBef>
              <a:spcAft>
                <a:spcPts val="0"/>
              </a:spcAft>
              <a:buClr>
                <a:schemeClr val="dk1"/>
              </a:buClr>
              <a:buSzPts val="2200"/>
              <a:buNone/>
            </a:pPr>
            <a:r>
              <a:t/>
            </a:r>
            <a:endParaRPr sz="2200"/>
          </a:p>
        </p:txBody>
      </p:sp>
      <p:sp>
        <p:nvSpPr>
          <p:cNvPr id="295" name="Google Shape;295;p21"/>
          <p:cNvSpPr txBox="1"/>
          <p:nvPr/>
        </p:nvSpPr>
        <p:spPr>
          <a:xfrm>
            <a:off x="0" y="697418"/>
            <a:ext cx="12140776" cy="60016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it-IT" sz="2400">
                <a:solidFill>
                  <a:schemeClr val="dk1"/>
                </a:solidFill>
                <a:highlight>
                  <a:srgbClr val="FFFFFF"/>
                </a:highlight>
                <a:latin typeface="Calibri"/>
                <a:ea typeface="Calibri"/>
                <a:cs typeface="Calibri"/>
                <a:sym typeface="Calibri"/>
              </a:rPr>
              <a:t>L’ analisi del movimento è lo </a:t>
            </a:r>
            <a:r>
              <a:rPr b="1" i="0" lang="it-IT" sz="2400">
                <a:solidFill>
                  <a:schemeClr val="dk1"/>
                </a:solidFill>
                <a:highlight>
                  <a:srgbClr val="FFFFFF"/>
                </a:highlight>
                <a:latin typeface="Calibri"/>
                <a:ea typeface="Calibri"/>
                <a:cs typeface="Calibri"/>
                <a:sym typeface="Calibri"/>
              </a:rPr>
              <a:t>studio sistematico </a:t>
            </a:r>
            <a:r>
              <a:rPr i="0" lang="it-IT" sz="2400">
                <a:solidFill>
                  <a:schemeClr val="dk1"/>
                </a:solidFill>
                <a:highlight>
                  <a:srgbClr val="FFFFFF"/>
                </a:highlight>
                <a:latin typeface="Calibri"/>
                <a:ea typeface="Calibri"/>
                <a:cs typeface="Calibri"/>
                <a:sym typeface="Calibri"/>
              </a:rPr>
              <a:t>del movimento umano</a:t>
            </a:r>
            <a:r>
              <a:rPr lang="it-IT" sz="2400">
                <a:solidFill>
                  <a:schemeClr val="dk1"/>
                </a:solidFill>
                <a:highlight>
                  <a:srgbClr val="FFFFFF"/>
                </a:highlight>
                <a:latin typeface="Calibri"/>
                <a:ea typeface="Calibri"/>
                <a:cs typeface="Calibri"/>
                <a:sym typeface="Calibri"/>
              </a:rPr>
              <a:t>; </a:t>
            </a:r>
            <a:r>
              <a:rPr b="0" i="0" lang="it-IT" sz="2400">
                <a:solidFill>
                  <a:schemeClr val="dk1"/>
                </a:solidFill>
                <a:highlight>
                  <a:srgbClr val="FFFFFF"/>
                </a:highlight>
                <a:latin typeface="Calibri"/>
                <a:ea typeface="Calibri"/>
                <a:cs typeface="Calibri"/>
                <a:sym typeface="Calibri"/>
              </a:rPr>
              <a:t>mediante  determinate tecniche permette di effettuare misurazioni specifiche riguardanti: </a:t>
            </a:r>
            <a:endParaRPr/>
          </a:p>
          <a:p>
            <a:pPr indent="-342900" lvl="0" marL="342900" marR="0" rtl="0" algn="l">
              <a:spcBef>
                <a:spcPts val="0"/>
              </a:spcBef>
              <a:spcAft>
                <a:spcPts val="0"/>
              </a:spcAft>
              <a:buClr>
                <a:schemeClr val="dk1"/>
              </a:buClr>
              <a:buSzPts val="2400"/>
              <a:buFont typeface="Calibri"/>
              <a:buChar char="-"/>
            </a:pPr>
            <a:r>
              <a:rPr lang="it-IT" sz="2400">
                <a:solidFill>
                  <a:schemeClr val="dk1"/>
                </a:solidFill>
                <a:highlight>
                  <a:srgbClr val="FFFFFF"/>
                </a:highlight>
                <a:latin typeface="Calibri"/>
                <a:ea typeface="Calibri"/>
                <a:cs typeface="Calibri"/>
                <a:sym typeface="Calibri"/>
              </a:rPr>
              <a:t>la </a:t>
            </a:r>
            <a:r>
              <a:rPr b="1" lang="it-IT" sz="2400">
                <a:solidFill>
                  <a:schemeClr val="dk1"/>
                </a:solidFill>
                <a:highlight>
                  <a:srgbClr val="FFFFFF"/>
                </a:highlight>
                <a:latin typeface="Calibri"/>
                <a:ea typeface="Calibri"/>
                <a:cs typeface="Calibri"/>
                <a:sym typeface="Calibri"/>
              </a:rPr>
              <a:t>cinematica</a:t>
            </a:r>
            <a:r>
              <a:rPr lang="it-IT" sz="2400">
                <a:solidFill>
                  <a:schemeClr val="dk1"/>
                </a:solidFill>
                <a:highlight>
                  <a:srgbClr val="FFFFFF"/>
                </a:highlight>
                <a:latin typeface="Calibri"/>
                <a:ea typeface="Calibri"/>
                <a:cs typeface="Calibri"/>
                <a:sym typeface="Calibri"/>
              </a:rPr>
              <a:t> &amp; la </a:t>
            </a:r>
            <a:r>
              <a:rPr b="1" lang="it-IT" sz="2400">
                <a:solidFill>
                  <a:schemeClr val="dk1"/>
                </a:solidFill>
                <a:highlight>
                  <a:srgbClr val="FFFFFF"/>
                </a:highlight>
                <a:latin typeface="Calibri"/>
                <a:ea typeface="Calibri"/>
                <a:cs typeface="Calibri"/>
                <a:sym typeface="Calibri"/>
              </a:rPr>
              <a:t>dinamica</a:t>
            </a:r>
            <a:r>
              <a:rPr lang="it-IT" sz="2400">
                <a:solidFill>
                  <a:schemeClr val="dk1"/>
                </a:solidFill>
                <a:highlight>
                  <a:srgbClr val="FFFFFF"/>
                </a:highlight>
                <a:latin typeface="Calibri"/>
                <a:ea typeface="Calibri"/>
                <a:cs typeface="Calibri"/>
                <a:sym typeface="Calibri"/>
              </a:rPr>
              <a:t> dei </a:t>
            </a:r>
            <a:r>
              <a:rPr b="1" lang="it-IT" sz="2400">
                <a:solidFill>
                  <a:schemeClr val="dk1"/>
                </a:solidFill>
                <a:highlight>
                  <a:srgbClr val="FFFFFF"/>
                </a:highlight>
                <a:latin typeface="Calibri"/>
                <a:ea typeface="Calibri"/>
                <a:cs typeface="Calibri"/>
                <a:sym typeface="Calibri"/>
              </a:rPr>
              <a:t>segmenti corporei </a:t>
            </a:r>
            <a:r>
              <a:rPr b="1" i="0" lang="it-IT" sz="2400">
                <a:solidFill>
                  <a:schemeClr val="dk1"/>
                </a:solidFill>
                <a:highlight>
                  <a:srgbClr val="FFFFFF"/>
                </a:highlight>
                <a:latin typeface="Calibri"/>
                <a:ea typeface="Calibri"/>
                <a:cs typeface="Calibri"/>
                <a:sym typeface="Calibri"/>
              </a:rPr>
              <a:t> </a:t>
            </a:r>
            <a:endParaRPr b="1" sz="2400">
              <a:solidFill>
                <a:schemeClr val="dk1"/>
              </a:solidFill>
              <a:highlight>
                <a:srgbClr val="FFFFFF"/>
              </a:highlight>
              <a:latin typeface="Calibri"/>
              <a:ea typeface="Calibri"/>
              <a:cs typeface="Calibri"/>
              <a:sym typeface="Calibri"/>
            </a:endParaRPr>
          </a:p>
          <a:p>
            <a:pPr indent="-342900" lvl="0" marL="342900" marR="0" rtl="0" algn="l">
              <a:spcBef>
                <a:spcPts val="0"/>
              </a:spcBef>
              <a:spcAft>
                <a:spcPts val="0"/>
              </a:spcAft>
              <a:buClr>
                <a:schemeClr val="dk1"/>
              </a:buClr>
              <a:buSzPts val="2400"/>
              <a:buFont typeface="Calibri"/>
              <a:buChar char="-"/>
            </a:pPr>
            <a:r>
              <a:rPr b="0" i="0" lang="it-IT" sz="2400">
                <a:solidFill>
                  <a:schemeClr val="dk1"/>
                </a:solidFill>
                <a:highlight>
                  <a:srgbClr val="FFFFFF"/>
                </a:highlight>
                <a:latin typeface="Calibri"/>
                <a:ea typeface="Calibri"/>
                <a:cs typeface="Calibri"/>
                <a:sym typeface="Calibri"/>
              </a:rPr>
              <a:t>la </a:t>
            </a:r>
            <a:r>
              <a:rPr b="1" i="0" lang="it-IT" sz="2400">
                <a:solidFill>
                  <a:schemeClr val="dk1"/>
                </a:solidFill>
                <a:highlight>
                  <a:srgbClr val="FFFFFF"/>
                </a:highlight>
                <a:latin typeface="Calibri"/>
                <a:ea typeface="Calibri"/>
                <a:cs typeface="Calibri"/>
                <a:sym typeface="Calibri"/>
              </a:rPr>
              <a:t>biomeccanica</a:t>
            </a:r>
            <a:r>
              <a:rPr b="0" i="0" lang="it-IT" sz="2400">
                <a:solidFill>
                  <a:schemeClr val="dk1"/>
                </a:solidFill>
                <a:highlight>
                  <a:srgbClr val="FFFFFF"/>
                </a:highlight>
                <a:latin typeface="Calibri"/>
                <a:ea typeface="Calibri"/>
                <a:cs typeface="Calibri"/>
                <a:sym typeface="Calibri"/>
              </a:rPr>
              <a:t> </a:t>
            </a:r>
            <a:r>
              <a:rPr lang="it-IT" sz="2400">
                <a:solidFill>
                  <a:schemeClr val="dk1"/>
                </a:solidFill>
                <a:latin typeface="Calibri"/>
                <a:ea typeface="Calibri"/>
                <a:cs typeface="Calibri"/>
                <a:sym typeface="Calibri"/>
              </a:rPr>
              <a:t>del </a:t>
            </a:r>
            <a:r>
              <a:rPr b="1" lang="it-IT" sz="2400">
                <a:solidFill>
                  <a:schemeClr val="dk1"/>
                </a:solidFill>
                <a:latin typeface="Calibri"/>
                <a:ea typeface="Calibri"/>
                <a:cs typeface="Calibri"/>
                <a:sym typeface="Calibri"/>
              </a:rPr>
              <a:t>sistema muscolo-scheletrico</a:t>
            </a:r>
            <a:endParaRPr b="1" i="0" sz="2400">
              <a:solidFill>
                <a:schemeClr val="dk1"/>
              </a:solidFill>
              <a:highlight>
                <a:srgbClr val="FFFFFF"/>
              </a:highlight>
              <a:latin typeface="Calibri"/>
              <a:ea typeface="Calibri"/>
              <a:cs typeface="Calibri"/>
              <a:sym typeface="Calibri"/>
            </a:endParaRPr>
          </a:p>
          <a:p>
            <a:pPr indent="-342900" lvl="0" marL="342900" marR="0" rtl="0" algn="l">
              <a:spcBef>
                <a:spcPts val="0"/>
              </a:spcBef>
              <a:spcAft>
                <a:spcPts val="0"/>
              </a:spcAft>
              <a:buClr>
                <a:schemeClr val="dk1"/>
              </a:buClr>
              <a:buSzPts val="2400"/>
              <a:buFont typeface="Calibri"/>
              <a:buChar char="-"/>
            </a:pPr>
            <a:r>
              <a:rPr b="0" i="0" lang="it-IT" sz="2400">
                <a:solidFill>
                  <a:schemeClr val="dk1"/>
                </a:solidFill>
                <a:highlight>
                  <a:srgbClr val="FFFFFF"/>
                </a:highlight>
                <a:latin typeface="Calibri"/>
                <a:ea typeface="Calibri"/>
                <a:cs typeface="Calibri"/>
                <a:sym typeface="Calibri"/>
              </a:rPr>
              <a:t>l’ </a:t>
            </a:r>
            <a:r>
              <a:rPr b="1" i="0" lang="it-IT" sz="2400">
                <a:solidFill>
                  <a:schemeClr val="dk1"/>
                </a:solidFill>
                <a:highlight>
                  <a:srgbClr val="FFFFFF"/>
                </a:highlight>
                <a:latin typeface="Calibri"/>
                <a:ea typeface="Calibri"/>
                <a:cs typeface="Calibri"/>
                <a:sym typeface="Calibri"/>
              </a:rPr>
              <a:t>attività dei muscoli implicati </a:t>
            </a:r>
            <a:r>
              <a:rPr b="0" i="0" lang="it-IT" sz="2400">
                <a:solidFill>
                  <a:schemeClr val="dk1"/>
                </a:solidFill>
                <a:highlight>
                  <a:srgbClr val="FFFFFF"/>
                </a:highlight>
                <a:latin typeface="Calibri"/>
                <a:ea typeface="Calibri"/>
                <a:cs typeface="Calibri"/>
                <a:sym typeface="Calibri"/>
              </a:rPr>
              <a:t>nel movimento oggetto di studio</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it-IT" sz="2400">
                <a:solidFill>
                  <a:schemeClr val="dk1"/>
                </a:solidFill>
                <a:latin typeface="Calibri"/>
                <a:ea typeface="Calibri"/>
                <a:cs typeface="Calibri"/>
                <a:sym typeface="Calibri"/>
              </a:rPr>
              <a:t>Quest’analisi nei suoi vari aspetti comprende un </a:t>
            </a:r>
            <a:r>
              <a:rPr b="1" lang="it-IT" sz="2400">
                <a:solidFill>
                  <a:schemeClr val="dk1"/>
                </a:solidFill>
                <a:latin typeface="Calibri"/>
                <a:ea typeface="Calibri"/>
                <a:cs typeface="Calibri"/>
                <a:sym typeface="Calibri"/>
              </a:rPr>
              <a:t>vasto insieme di </a:t>
            </a:r>
            <a:endParaRPr/>
          </a:p>
          <a:p>
            <a:pPr indent="0" lvl="0" marL="0" marR="0" rtl="0" algn="l">
              <a:spcBef>
                <a:spcPts val="0"/>
              </a:spcBef>
              <a:spcAft>
                <a:spcPts val="0"/>
              </a:spcAft>
              <a:buNone/>
            </a:pPr>
            <a:r>
              <a:rPr b="1" lang="it-IT" sz="2400">
                <a:solidFill>
                  <a:schemeClr val="dk1"/>
                </a:solidFill>
                <a:latin typeface="Calibri"/>
                <a:ea typeface="Calibri"/>
                <a:cs typeface="Calibri"/>
                <a:sym typeface="Calibri"/>
              </a:rPr>
              <a:t>grandezze </a:t>
            </a:r>
            <a:r>
              <a:rPr lang="it-IT" sz="2400">
                <a:solidFill>
                  <a:schemeClr val="dk1"/>
                </a:solidFill>
                <a:latin typeface="Calibri"/>
                <a:ea typeface="Calibri"/>
                <a:cs typeface="Calibri"/>
                <a:sym typeface="Calibri"/>
              </a:rPr>
              <a:t>(es. movimento assoluto del centro di massa, il movimento assoluto dei segmenti corporei, la cinematica articolare, le forze e le coppie di forze scambiate con l’ambiente o trasmesse da strutture interne quali tendini, legamenti e muscoli, il lavoro, la potenza muscolare etc.). </a:t>
            </a:r>
            <a:endParaRPr/>
          </a:p>
          <a:p>
            <a:pPr indent="-342900" lvl="0" marL="342900" marR="0" rtl="0" algn="l">
              <a:spcBef>
                <a:spcPts val="0"/>
              </a:spcBef>
              <a:spcAft>
                <a:spcPts val="0"/>
              </a:spcAft>
              <a:buClr>
                <a:schemeClr val="dk1"/>
              </a:buClr>
              <a:buSzPts val="2400"/>
              <a:buFont typeface="Noto Sans Symbols"/>
              <a:buChar char="🡪"/>
            </a:pPr>
            <a:r>
              <a:rPr lang="it-IT" sz="2400">
                <a:solidFill>
                  <a:schemeClr val="dk1"/>
                </a:solidFill>
                <a:latin typeface="Calibri"/>
                <a:ea typeface="Calibri"/>
                <a:cs typeface="Calibri"/>
                <a:sym typeface="Calibri"/>
              </a:rPr>
              <a:t>Tali grandezze vengono </a:t>
            </a:r>
            <a:r>
              <a:rPr b="1" lang="it-IT" sz="2400">
                <a:solidFill>
                  <a:schemeClr val="dk1"/>
                </a:solidFill>
                <a:latin typeface="Calibri"/>
                <a:ea typeface="Calibri"/>
                <a:cs typeface="Calibri"/>
                <a:sym typeface="Calibri"/>
              </a:rPr>
              <a:t>misurate</a:t>
            </a:r>
            <a:r>
              <a:rPr lang="it-IT" sz="2400">
                <a:solidFill>
                  <a:schemeClr val="dk1"/>
                </a:solidFill>
                <a:latin typeface="Calibri"/>
                <a:ea typeface="Calibri"/>
                <a:cs typeface="Calibri"/>
                <a:sym typeface="Calibri"/>
              </a:rPr>
              <a:t> oppure </a:t>
            </a:r>
            <a:r>
              <a:rPr b="1" lang="it-IT" sz="2400">
                <a:solidFill>
                  <a:schemeClr val="dk1"/>
                </a:solidFill>
                <a:latin typeface="Calibri"/>
                <a:ea typeface="Calibri"/>
                <a:cs typeface="Calibri"/>
                <a:sym typeface="Calibri"/>
              </a:rPr>
              <a:t>stimate</a:t>
            </a:r>
            <a:r>
              <a:rPr lang="it-IT" sz="2400">
                <a:solidFill>
                  <a:schemeClr val="dk1"/>
                </a:solidFill>
                <a:latin typeface="Calibri"/>
                <a:ea typeface="Calibri"/>
                <a:cs typeface="Calibri"/>
                <a:sym typeface="Calibri"/>
              </a:rPr>
              <a:t> mediante l’utilizzo di </a:t>
            </a:r>
            <a:r>
              <a:rPr b="1" lang="it-IT" sz="2400">
                <a:solidFill>
                  <a:schemeClr val="dk1"/>
                </a:solidFill>
                <a:latin typeface="Calibri"/>
                <a:ea typeface="Calibri"/>
                <a:cs typeface="Calibri"/>
                <a:sym typeface="Calibri"/>
              </a:rPr>
              <a:t>modelli morfo-funzionali dei sistemi coinvolti nell’analisi</a:t>
            </a:r>
            <a:endParaRPr/>
          </a:p>
          <a:p>
            <a:pPr indent="-342900" lvl="0" marL="342900" marR="0" rtl="0" algn="l">
              <a:spcBef>
                <a:spcPts val="0"/>
              </a:spcBef>
              <a:spcAft>
                <a:spcPts val="0"/>
              </a:spcAft>
              <a:buClr>
                <a:schemeClr val="dk1"/>
              </a:buClr>
              <a:buSzPts val="2400"/>
              <a:buFont typeface="Noto Sans Symbols"/>
              <a:buChar char="🡪"/>
            </a:pPr>
            <a:r>
              <a:rPr b="1" lang="it-IT" sz="2400">
                <a:solidFill>
                  <a:schemeClr val="dk1"/>
                </a:solidFill>
                <a:latin typeface="Calibri"/>
                <a:ea typeface="Calibri"/>
                <a:cs typeface="Calibri"/>
                <a:sym typeface="Calibri"/>
              </a:rPr>
              <a:t>Tali modelli </a:t>
            </a:r>
            <a:r>
              <a:rPr lang="it-IT" sz="2400">
                <a:solidFill>
                  <a:schemeClr val="dk1"/>
                </a:solidFill>
                <a:latin typeface="Calibri"/>
                <a:ea typeface="Calibri"/>
                <a:cs typeface="Calibri"/>
                <a:sym typeface="Calibri"/>
              </a:rPr>
              <a:t>descrivono il corpo in </a:t>
            </a:r>
            <a:r>
              <a:rPr b="1" lang="it-IT" sz="2400">
                <a:solidFill>
                  <a:schemeClr val="dk1"/>
                </a:solidFill>
                <a:latin typeface="Calibri"/>
                <a:ea typeface="Calibri"/>
                <a:cs typeface="Calibri"/>
                <a:sym typeface="Calibri"/>
              </a:rPr>
              <a:t>maniera semplificata</a:t>
            </a:r>
            <a:r>
              <a:rPr lang="it-IT" sz="2400">
                <a:solidFill>
                  <a:schemeClr val="dk1"/>
                </a:solidFill>
                <a:latin typeface="Calibri"/>
                <a:ea typeface="Calibri"/>
                <a:cs typeface="Calibri"/>
                <a:sym typeface="Calibri"/>
              </a:rPr>
              <a:t>, modellizzando i </a:t>
            </a:r>
            <a:r>
              <a:rPr b="1" lang="it-IT" sz="2400">
                <a:solidFill>
                  <a:schemeClr val="dk1"/>
                </a:solidFill>
                <a:latin typeface="Calibri"/>
                <a:ea typeface="Calibri"/>
                <a:cs typeface="Calibri"/>
                <a:sym typeface="Calibri"/>
              </a:rPr>
              <a:t>segmenti ossei come corpi rigidi</a:t>
            </a:r>
            <a:r>
              <a:rPr lang="it-IT" sz="2400">
                <a:solidFill>
                  <a:schemeClr val="dk1"/>
                </a:solidFill>
                <a:latin typeface="Calibri"/>
                <a:ea typeface="Calibri"/>
                <a:cs typeface="Calibri"/>
                <a:sym typeface="Calibri"/>
              </a:rPr>
              <a:t> (non prendendo dunque in considerazione la loro deformazione)</a:t>
            </a:r>
            <a:r>
              <a:rPr baseline="30000" lang="it-IT" sz="2400">
                <a:solidFill>
                  <a:schemeClr val="dk1"/>
                </a:solidFill>
                <a:latin typeface="Calibri"/>
                <a:ea typeface="Calibri"/>
                <a:cs typeface="Calibri"/>
                <a:sym typeface="Calibri"/>
              </a:rPr>
              <a:t>1</a:t>
            </a:r>
            <a:endParaRPr b="1"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Noto Sans Symbols"/>
              <a:buChar char="🡪"/>
            </a:pPr>
            <a:r>
              <a:rPr lang="it-IT" sz="2400">
                <a:solidFill>
                  <a:schemeClr val="dk1"/>
                </a:solidFill>
                <a:highlight>
                  <a:srgbClr val="FFFFFF"/>
                </a:highlight>
                <a:latin typeface="Calibri"/>
                <a:ea typeface="Calibri"/>
                <a:cs typeface="Calibri"/>
                <a:sym typeface="Calibri"/>
              </a:rPr>
              <a:t>Gli studi di analisi del movimento non vengono effettuati solo in condizioni patologiche, ma anche in condizioni di assoluta assenza di patologia</a:t>
            </a:r>
            <a:endParaRPr/>
          </a:p>
        </p:txBody>
      </p:sp>
      <p:pic>
        <p:nvPicPr>
          <p:cNvPr descr="Analisi del movimento - Studio Mpa di Samuele Alessi" id="296" name="Google Shape;296;p21"/>
          <p:cNvPicPr preferRelativeResize="0"/>
          <p:nvPr/>
        </p:nvPicPr>
        <p:blipFill rotWithShape="1">
          <a:blip r:embed="rId3">
            <a:alphaModFix/>
          </a:blip>
          <a:srcRect b="0" l="0" r="0" t="0"/>
          <a:stretch/>
        </p:blipFill>
        <p:spPr>
          <a:xfrm>
            <a:off x="8641080" y="1245870"/>
            <a:ext cx="3415876" cy="16802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2"/>
          <p:cNvSpPr txBox="1"/>
          <p:nvPr>
            <p:ph type="title"/>
          </p:nvPr>
        </p:nvSpPr>
        <p:spPr>
          <a:xfrm>
            <a:off x="1" y="-324665"/>
            <a:ext cx="11836546" cy="165054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Definizione – Gait analysis</a:t>
            </a:r>
            <a:endParaRPr b="1">
              <a:solidFill>
                <a:srgbClr val="C00000"/>
              </a:solidFill>
              <a:latin typeface="Calibri"/>
              <a:ea typeface="Calibri"/>
              <a:cs typeface="Calibri"/>
              <a:sym typeface="Calibri"/>
            </a:endParaRPr>
          </a:p>
        </p:txBody>
      </p:sp>
      <p:sp>
        <p:nvSpPr>
          <p:cNvPr id="303" name="Google Shape;303;p22"/>
          <p:cNvSpPr txBox="1"/>
          <p:nvPr>
            <p:ph idx="1" type="body"/>
          </p:nvPr>
        </p:nvSpPr>
        <p:spPr>
          <a:xfrm>
            <a:off x="135044" y="868680"/>
            <a:ext cx="11568965" cy="565912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200"/>
              <a:buNone/>
            </a:pPr>
            <a:r>
              <a:t/>
            </a:r>
            <a:endParaRPr sz="2200"/>
          </a:p>
          <a:p>
            <a:pPr indent="0" lvl="0" marL="0" rtl="0" algn="l">
              <a:lnSpc>
                <a:spcPct val="100000"/>
              </a:lnSpc>
              <a:spcBef>
                <a:spcPts val="1000"/>
              </a:spcBef>
              <a:spcAft>
                <a:spcPts val="0"/>
              </a:spcAft>
              <a:buClr>
                <a:schemeClr val="dk1"/>
              </a:buClr>
              <a:buSzPts val="2200"/>
              <a:buNone/>
            </a:pPr>
            <a:r>
              <a:t/>
            </a:r>
            <a:endParaRPr sz="2200"/>
          </a:p>
        </p:txBody>
      </p:sp>
      <p:pic>
        <p:nvPicPr>
          <p:cNvPr descr="Gait Analysis, la nuova analisi computerizzata del passo." id="304" name="Google Shape;304;p22"/>
          <p:cNvPicPr preferRelativeResize="0"/>
          <p:nvPr/>
        </p:nvPicPr>
        <p:blipFill rotWithShape="1">
          <a:blip r:embed="rId3">
            <a:alphaModFix/>
          </a:blip>
          <a:srcRect b="0" l="0" r="0" t="0"/>
          <a:stretch/>
        </p:blipFill>
        <p:spPr>
          <a:xfrm>
            <a:off x="262281" y="868680"/>
            <a:ext cx="4435449" cy="2310427"/>
          </a:xfrm>
          <a:prstGeom prst="rect">
            <a:avLst/>
          </a:prstGeom>
          <a:noFill/>
          <a:ln>
            <a:noFill/>
          </a:ln>
        </p:spPr>
      </p:pic>
      <p:sp>
        <p:nvSpPr>
          <p:cNvPr id="305" name="Google Shape;305;p22"/>
          <p:cNvSpPr txBox="1"/>
          <p:nvPr/>
        </p:nvSpPr>
        <p:spPr>
          <a:xfrm>
            <a:off x="243270" y="3429000"/>
            <a:ext cx="11441728" cy="33239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400">
                <a:solidFill>
                  <a:schemeClr val="dk1"/>
                </a:solidFill>
                <a:highlight>
                  <a:srgbClr val="FFFFFF"/>
                </a:highlight>
                <a:latin typeface="Calibri"/>
                <a:ea typeface="Calibri"/>
                <a:cs typeface="Calibri"/>
                <a:sym typeface="Calibri"/>
              </a:rPr>
              <a:t>implicati nella locomozione. La gait analysis permette la valutazione della deambulazione umana con il fine di:</a:t>
            </a:r>
            <a:endParaRPr/>
          </a:p>
          <a:p>
            <a:pPr indent="-342900" lvl="0" marL="342900" marR="0" rtl="0" algn="l">
              <a:spcBef>
                <a:spcPts val="0"/>
              </a:spcBef>
              <a:spcAft>
                <a:spcPts val="0"/>
              </a:spcAft>
              <a:buClr>
                <a:schemeClr val="dk1"/>
              </a:buClr>
              <a:buSzPts val="2400"/>
              <a:buFont typeface="Arial"/>
              <a:buChar char="•"/>
            </a:pPr>
            <a:r>
              <a:rPr lang="it-IT" sz="2400">
                <a:solidFill>
                  <a:schemeClr val="dk1"/>
                </a:solidFill>
                <a:highlight>
                  <a:srgbClr val="FFFFFF"/>
                </a:highlight>
                <a:latin typeface="Calibri"/>
                <a:ea typeface="Calibri"/>
                <a:cs typeface="Calibri"/>
                <a:sym typeface="Calibri"/>
              </a:rPr>
              <a:t>supportare </a:t>
            </a:r>
            <a:r>
              <a:rPr b="1" lang="it-IT" sz="2400">
                <a:solidFill>
                  <a:schemeClr val="dk1"/>
                </a:solidFill>
                <a:highlight>
                  <a:srgbClr val="FFFFFF"/>
                </a:highlight>
                <a:latin typeface="Calibri"/>
                <a:ea typeface="Calibri"/>
                <a:cs typeface="Calibri"/>
                <a:sym typeface="Calibri"/>
              </a:rPr>
              <a:t>diagnosi</a:t>
            </a:r>
            <a:r>
              <a:rPr lang="it-IT" sz="2400">
                <a:solidFill>
                  <a:schemeClr val="dk1"/>
                </a:solidFill>
                <a:highlight>
                  <a:srgbClr val="FFFFFF"/>
                </a:highlight>
                <a:latin typeface="Calibri"/>
                <a:ea typeface="Calibri"/>
                <a:cs typeface="Calibri"/>
                <a:sym typeface="Calibri"/>
              </a:rPr>
              <a:t> </a:t>
            </a:r>
            <a:r>
              <a:rPr b="1" lang="it-IT" sz="2400">
                <a:solidFill>
                  <a:schemeClr val="dk1"/>
                </a:solidFill>
                <a:highlight>
                  <a:srgbClr val="FFFFFF"/>
                </a:highlight>
                <a:latin typeface="Calibri"/>
                <a:ea typeface="Calibri"/>
                <a:cs typeface="Calibri"/>
                <a:sym typeface="Calibri"/>
              </a:rPr>
              <a:t>funzionali</a:t>
            </a:r>
            <a:r>
              <a:rPr lang="it-IT" sz="2400">
                <a:solidFill>
                  <a:schemeClr val="dk1"/>
                </a:solidFill>
                <a:highlight>
                  <a:srgbClr val="FFFFFF"/>
                </a:highlight>
                <a:latin typeface="Calibri"/>
                <a:ea typeface="Calibri"/>
                <a:cs typeface="Calibri"/>
                <a:sym typeface="Calibri"/>
              </a:rPr>
              <a:t> dei disordini motori</a:t>
            </a:r>
            <a:endParaRPr/>
          </a:p>
          <a:p>
            <a:pPr indent="-342900" lvl="0" marL="342900" marR="0" rtl="0" algn="l">
              <a:spcBef>
                <a:spcPts val="0"/>
              </a:spcBef>
              <a:spcAft>
                <a:spcPts val="0"/>
              </a:spcAft>
              <a:buClr>
                <a:schemeClr val="dk1"/>
              </a:buClr>
              <a:buSzPts val="2400"/>
              <a:buFont typeface="Arial"/>
              <a:buChar char="•"/>
            </a:pPr>
            <a:r>
              <a:rPr lang="it-IT" sz="2400">
                <a:solidFill>
                  <a:schemeClr val="dk1"/>
                </a:solidFill>
                <a:highlight>
                  <a:srgbClr val="FFFFFF"/>
                </a:highlight>
                <a:latin typeface="Calibri"/>
                <a:ea typeface="Calibri"/>
                <a:cs typeface="Calibri"/>
                <a:sym typeface="Calibri"/>
              </a:rPr>
              <a:t>impostare e valutare una </a:t>
            </a:r>
            <a:r>
              <a:rPr b="1" lang="it-IT" sz="2400">
                <a:solidFill>
                  <a:schemeClr val="dk1"/>
                </a:solidFill>
                <a:highlight>
                  <a:srgbClr val="FFFFFF"/>
                </a:highlight>
                <a:latin typeface="Calibri"/>
                <a:ea typeface="Calibri"/>
                <a:cs typeface="Calibri"/>
                <a:sym typeface="Calibri"/>
              </a:rPr>
              <a:t>terapia</a:t>
            </a:r>
            <a:r>
              <a:rPr lang="it-IT" sz="2400">
                <a:solidFill>
                  <a:schemeClr val="dk1"/>
                </a:solidFill>
                <a:highlight>
                  <a:srgbClr val="FFFFFF"/>
                </a:highlight>
                <a:latin typeface="Calibri"/>
                <a:ea typeface="Calibri"/>
                <a:cs typeface="Calibri"/>
                <a:sym typeface="Calibri"/>
              </a:rPr>
              <a:t> (riabilitativa, chirurgica, ortesica..)</a:t>
            </a:r>
            <a:endParaRPr/>
          </a:p>
          <a:p>
            <a:pPr indent="-342900" lvl="0" marL="342900" marR="0" rtl="0" algn="l">
              <a:spcBef>
                <a:spcPts val="0"/>
              </a:spcBef>
              <a:spcAft>
                <a:spcPts val="0"/>
              </a:spcAft>
              <a:buClr>
                <a:schemeClr val="dk1"/>
              </a:buClr>
              <a:buSzPts val="2400"/>
              <a:buFont typeface="Arial"/>
              <a:buChar char="•"/>
            </a:pPr>
            <a:r>
              <a:rPr lang="it-IT" sz="2400">
                <a:solidFill>
                  <a:schemeClr val="dk1"/>
                </a:solidFill>
                <a:highlight>
                  <a:srgbClr val="FFFFFF"/>
                </a:highlight>
                <a:latin typeface="Calibri"/>
                <a:ea typeface="Calibri"/>
                <a:cs typeface="Calibri"/>
                <a:sym typeface="Calibri"/>
              </a:rPr>
              <a:t>effettuare ricerca sulla </a:t>
            </a:r>
            <a:r>
              <a:rPr b="1" lang="it-IT" sz="2400">
                <a:solidFill>
                  <a:schemeClr val="dk1"/>
                </a:solidFill>
                <a:highlight>
                  <a:srgbClr val="FFFFFF"/>
                </a:highlight>
                <a:latin typeface="Calibri"/>
                <a:ea typeface="Calibri"/>
                <a:cs typeface="Calibri"/>
                <a:sym typeface="Calibri"/>
              </a:rPr>
              <a:t>patologia/fisiologia del movimento</a:t>
            </a:r>
            <a:endParaRPr/>
          </a:p>
          <a:p>
            <a:pPr indent="-342900" lvl="0" marL="342900" marR="0" rtl="0" algn="l">
              <a:spcBef>
                <a:spcPts val="0"/>
              </a:spcBef>
              <a:spcAft>
                <a:spcPts val="0"/>
              </a:spcAft>
              <a:buClr>
                <a:schemeClr val="dk1"/>
              </a:buClr>
              <a:buSzPts val="2400"/>
              <a:buFont typeface="Arial"/>
              <a:buChar char="•"/>
            </a:pPr>
            <a:r>
              <a:rPr lang="it-IT" sz="2400">
                <a:solidFill>
                  <a:schemeClr val="dk1"/>
                </a:solidFill>
                <a:highlight>
                  <a:srgbClr val="FFFFFF"/>
                </a:highlight>
                <a:latin typeface="Calibri"/>
                <a:ea typeface="Calibri"/>
                <a:cs typeface="Calibri"/>
                <a:sym typeface="Calibri"/>
              </a:rPr>
              <a:t>permettere lo sviluppo di </a:t>
            </a:r>
            <a:r>
              <a:rPr b="1" lang="it-IT" sz="2400">
                <a:solidFill>
                  <a:schemeClr val="dk1"/>
                </a:solidFill>
                <a:highlight>
                  <a:srgbClr val="FFFFFF"/>
                </a:highlight>
                <a:latin typeface="Calibri"/>
                <a:ea typeface="Calibri"/>
                <a:cs typeface="Calibri"/>
                <a:sym typeface="Calibri"/>
              </a:rPr>
              <a:t>nuovi dispositivi </a:t>
            </a:r>
            <a:r>
              <a:rPr lang="it-IT" sz="2400">
                <a:solidFill>
                  <a:schemeClr val="dk1"/>
                </a:solidFill>
                <a:highlight>
                  <a:srgbClr val="FFFFFF"/>
                </a:highlight>
                <a:latin typeface="Calibri"/>
                <a:ea typeface="Calibri"/>
                <a:cs typeface="Calibri"/>
                <a:sym typeface="Calibri"/>
              </a:rPr>
              <a:t>(FES, protesi..)</a:t>
            </a:r>
            <a:endParaRPr/>
          </a:p>
          <a:p>
            <a:pPr indent="-342900" lvl="0" marL="342900" marR="0" rtl="0" algn="l">
              <a:spcBef>
                <a:spcPts val="0"/>
              </a:spcBef>
              <a:spcAft>
                <a:spcPts val="0"/>
              </a:spcAft>
              <a:buClr>
                <a:schemeClr val="dk1"/>
              </a:buClr>
              <a:buSzPts val="2400"/>
              <a:buFont typeface="Arial"/>
              <a:buChar char="•"/>
            </a:pPr>
            <a:r>
              <a:rPr lang="it-IT" sz="2400">
                <a:solidFill>
                  <a:schemeClr val="dk1"/>
                </a:solidFill>
                <a:highlight>
                  <a:srgbClr val="FFFFFF"/>
                </a:highlight>
                <a:latin typeface="Calibri"/>
                <a:ea typeface="Calibri"/>
                <a:cs typeface="Calibri"/>
                <a:sym typeface="Calibri"/>
              </a:rPr>
              <a:t>ottimizzare il </a:t>
            </a:r>
            <a:r>
              <a:rPr b="1" lang="it-IT" sz="2400">
                <a:solidFill>
                  <a:schemeClr val="dk1"/>
                </a:solidFill>
                <a:highlight>
                  <a:srgbClr val="FFFFFF"/>
                </a:highlight>
                <a:latin typeface="Calibri"/>
                <a:ea typeface="Calibri"/>
                <a:cs typeface="Calibri"/>
                <a:sym typeface="Calibri"/>
              </a:rPr>
              <a:t>gesto atletico e le prestazioni sportive</a:t>
            </a:r>
            <a:endParaRPr/>
          </a:p>
          <a:p>
            <a:pPr indent="-342900" lvl="0" marL="342900" marR="0" rtl="0" algn="l">
              <a:spcBef>
                <a:spcPts val="0"/>
              </a:spcBef>
              <a:spcAft>
                <a:spcPts val="0"/>
              </a:spcAft>
              <a:buClr>
                <a:schemeClr val="dk1"/>
              </a:buClr>
              <a:buSzPts val="2400"/>
              <a:buFont typeface="Arial"/>
              <a:buChar char="•"/>
            </a:pPr>
            <a:r>
              <a:rPr lang="it-IT" sz="2400">
                <a:solidFill>
                  <a:schemeClr val="dk1"/>
                </a:solidFill>
                <a:highlight>
                  <a:srgbClr val="FFFFFF"/>
                </a:highlight>
                <a:latin typeface="Calibri"/>
                <a:ea typeface="Calibri"/>
                <a:cs typeface="Calibri"/>
                <a:sym typeface="Calibri"/>
              </a:rPr>
              <a:t>progettare oggetti </a:t>
            </a:r>
            <a:r>
              <a:rPr b="1" lang="it-IT" sz="2400">
                <a:solidFill>
                  <a:schemeClr val="dk1"/>
                </a:solidFill>
                <a:highlight>
                  <a:srgbClr val="FFFFFF"/>
                </a:highlight>
                <a:latin typeface="Calibri"/>
                <a:ea typeface="Calibri"/>
                <a:cs typeface="Calibri"/>
                <a:sym typeface="Calibri"/>
              </a:rPr>
              <a:t>ergonomici</a:t>
            </a:r>
            <a:endParaRPr b="0" i="0" sz="2400">
              <a:solidFill>
                <a:schemeClr val="dk1"/>
              </a:solidFill>
              <a:highlight>
                <a:srgbClr val="FFFFFF"/>
              </a:highlight>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Gait Analysis, la nuova analisi computerizzata del passo." id="306" name="Google Shape;306;p22"/>
          <p:cNvPicPr preferRelativeResize="0"/>
          <p:nvPr/>
        </p:nvPicPr>
        <p:blipFill rotWithShape="1">
          <a:blip r:embed="rId4">
            <a:alphaModFix/>
          </a:blip>
          <a:srcRect b="0" l="0" r="0" t="0"/>
          <a:stretch/>
        </p:blipFill>
        <p:spPr>
          <a:xfrm>
            <a:off x="12605596" y="2232799"/>
            <a:ext cx="2971800" cy="2569071"/>
          </a:xfrm>
          <a:prstGeom prst="rect">
            <a:avLst/>
          </a:prstGeom>
          <a:noFill/>
          <a:ln>
            <a:noFill/>
          </a:ln>
        </p:spPr>
      </p:pic>
      <p:sp>
        <p:nvSpPr>
          <p:cNvPr id="307" name="Google Shape;307;p22"/>
          <p:cNvSpPr txBox="1"/>
          <p:nvPr/>
        </p:nvSpPr>
        <p:spPr>
          <a:xfrm>
            <a:off x="4712421" y="751344"/>
            <a:ext cx="7131011"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it-IT" sz="2400">
                <a:solidFill>
                  <a:schemeClr val="dk1"/>
                </a:solidFill>
                <a:highlight>
                  <a:srgbClr val="FFFFFF"/>
                </a:highlight>
                <a:latin typeface="Calibri"/>
                <a:ea typeface="Calibri"/>
                <a:cs typeface="Calibri"/>
                <a:sym typeface="Calibri"/>
              </a:rPr>
              <a:t>La </a:t>
            </a:r>
            <a:r>
              <a:rPr b="1" i="0" lang="it-IT" sz="2400">
                <a:solidFill>
                  <a:schemeClr val="dk1"/>
                </a:solidFill>
                <a:highlight>
                  <a:srgbClr val="FFFFFF"/>
                </a:highlight>
                <a:latin typeface="Calibri"/>
                <a:ea typeface="Calibri"/>
                <a:cs typeface="Calibri"/>
                <a:sym typeface="Calibri"/>
              </a:rPr>
              <a:t>gait analysis</a:t>
            </a:r>
            <a:r>
              <a:rPr b="0" i="0" lang="it-IT" sz="2400">
                <a:solidFill>
                  <a:schemeClr val="dk1"/>
                </a:solidFill>
                <a:highlight>
                  <a:srgbClr val="FFFFFF"/>
                </a:highlight>
                <a:latin typeface="Calibri"/>
                <a:ea typeface="Calibri"/>
                <a:cs typeface="Calibri"/>
                <a:sym typeface="Calibri"/>
              </a:rPr>
              <a:t>, anche chiamata </a:t>
            </a:r>
            <a:r>
              <a:rPr b="1" i="0" lang="it-IT" sz="2400">
                <a:solidFill>
                  <a:schemeClr val="dk1"/>
                </a:solidFill>
                <a:highlight>
                  <a:srgbClr val="FFFFFF"/>
                </a:highlight>
                <a:latin typeface="Calibri"/>
                <a:ea typeface="Calibri"/>
                <a:cs typeface="Calibri"/>
                <a:sym typeface="Calibri"/>
              </a:rPr>
              <a:t>gait recognition</a:t>
            </a:r>
            <a:r>
              <a:rPr b="0" i="0" lang="it-IT" sz="2400">
                <a:solidFill>
                  <a:schemeClr val="dk1"/>
                </a:solidFill>
                <a:highlight>
                  <a:srgbClr val="FFFFFF"/>
                </a:highlight>
                <a:latin typeface="Calibri"/>
                <a:ea typeface="Calibri"/>
                <a:cs typeface="Calibri"/>
                <a:sym typeface="Calibri"/>
              </a:rPr>
              <a:t>, consiste nello </a:t>
            </a:r>
            <a:r>
              <a:rPr b="1" i="0" lang="it-IT" sz="2400">
                <a:solidFill>
                  <a:schemeClr val="dk1"/>
                </a:solidFill>
                <a:highlight>
                  <a:srgbClr val="FFFFFF"/>
                </a:highlight>
                <a:latin typeface="Calibri"/>
                <a:ea typeface="Calibri"/>
                <a:cs typeface="Calibri"/>
                <a:sym typeface="Calibri"/>
              </a:rPr>
              <a:t>studio sistematico </a:t>
            </a:r>
            <a:r>
              <a:rPr b="0" i="0" lang="it-IT" sz="2400">
                <a:solidFill>
                  <a:schemeClr val="dk1"/>
                </a:solidFill>
                <a:highlight>
                  <a:srgbClr val="FFFFFF"/>
                </a:highlight>
                <a:latin typeface="Calibri"/>
                <a:ea typeface="Calibri"/>
                <a:cs typeface="Calibri"/>
                <a:sym typeface="Calibri"/>
              </a:rPr>
              <a:t>della </a:t>
            </a:r>
            <a:r>
              <a:rPr b="1" i="0" lang="it-IT" sz="2400">
                <a:solidFill>
                  <a:schemeClr val="dk1"/>
                </a:solidFill>
                <a:highlight>
                  <a:srgbClr val="FFFFFF"/>
                </a:highlight>
                <a:latin typeface="Calibri"/>
                <a:ea typeface="Calibri"/>
                <a:cs typeface="Calibri"/>
                <a:sym typeface="Calibri"/>
              </a:rPr>
              <a:t>deambulazione</a:t>
            </a:r>
            <a:r>
              <a:rPr b="0" i="0" lang="it-IT" sz="2400">
                <a:solidFill>
                  <a:schemeClr val="dk1"/>
                </a:solidFill>
                <a:highlight>
                  <a:srgbClr val="FFFFFF"/>
                </a:highlight>
                <a:latin typeface="Calibri"/>
                <a:ea typeface="Calibri"/>
                <a:cs typeface="Calibri"/>
                <a:sym typeface="Calibri"/>
              </a:rPr>
              <a:t>.</a:t>
            </a:r>
            <a:r>
              <a:rPr lang="it-IT" sz="2400">
                <a:solidFill>
                  <a:schemeClr val="dk1"/>
                </a:solidFill>
                <a:highlight>
                  <a:srgbClr val="FFFFFF"/>
                </a:highlight>
                <a:latin typeface="Calibri"/>
                <a:ea typeface="Calibri"/>
                <a:cs typeface="Calibri"/>
                <a:sym typeface="Calibri"/>
              </a:rPr>
              <a:t> </a:t>
            </a:r>
            <a:r>
              <a:rPr lang="it-IT" sz="2400">
                <a:solidFill>
                  <a:schemeClr val="dk1"/>
                </a:solidFill>
                <a:latin typeface="Calibri"/>
                <a:ea typeface="Calibri"/>
                <a:cs typeface="Calibri"/>
                <a:sym typeface="Calibri"/>
              </a:rPr>
              <a:t>Il movimento prodotto durante una camminata è molto complesso, una </a:t>
            </a:r>
            <a:r>
              <a:rPr b="1" lang="it-IT" sz="2400">
                <a:solidFill>
                  <a:schemeClr val="dk1"/>
                </a:solidFill>
                <a:latin typeface="Calibri"/>
                <a:ea typeface="Calibri"/>
                <a:cs typeface="Calibri"/>
                <a:sym typeface="Calibri"/>
              </a:rPr>
              <a:t>raffinatissima interazione </a:t>
            </a:r>
            <a:r>
              <a:rPr lang="it-IT" sz="2400">
                <a:solidFill>
                  <a:schemeClr val="dk1"/>
                </a:solidFill>
                <a:latin typeface="Calibri"/>
                <a:ea typeface="Calibri"/>
                <a:cs typeface="Calibri"/>
                <a:sym typeface="Calibri"/>
              </a:rPr>
              <a:t>fra diversi muscoli ed articolazioni. È in pratica lo studio del moto, l'osservazione e misurazione dei movimenti, della meccanica del corpo e dell'attività dei muscoli</a:t>
            </a:r>
            <a:endParaRPr/>
          </a:p>
        </p:txBody>
      </p:sp>
      <p:pic>
        <p:nvPicPr>
          <p:cNvPr id="308" name="Google Shape;308;p22"/>
          <p:cNvPicPr preferRelativeResize="0"/>
          <p:nvPr/>
        </p:nvPicPr>
        <p:blipFill rotWithShape="1">
          <a:blip r:embed="rId5">
            <a:alphaModFix/>
          </a:blip>
          <a:srcRect b="0" l="0" r="0" t="0"/>
          <a:stretch/>
        </p:blipFill>
        <p:spPr>
          <a:xfrm>
            <a:off x="9273964" y="3965977"/>
            <a:ext cx="2562583" cy="26006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3"/>
          <p:cNvSpPr txBox="1"/>
          <p:nvPr>
            <p:ph type="title"/>
          </p:nvPr>
        </p:nvSpPr>
        <p:spPr>
          <a:xfrm>
            <a:off x="1" y="-484685"/>
            <a:ext cx="11836546" cy="165054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SISTEMI MOTION CAPTURE</a:t>
            </a:r>
            <a:endParaRPr/>
          </a:p>
        </p:txBody>
      </p:sp>
      <p:sp>
        <p:nvSpPr>
          <p:cNvPr id="315" name="Google Shape;315;p23"/>
          <p:cNvSpPr txBox="1"/>
          <p:nvPr>
            <p:ph idx="1" type="body"/>
          </p:nvPr>
        </p:nvSpPr>
        <p:spPr>
          <a:xfrm>
            <a:off x="135044" y="868680"/>
            <a:ext cx="11568965" cy="565912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200"/>
              <a:buNone/>
            </a:pPr>
            <a:r>
              <a:t/>
            </a:r>
            <a:endParaRPr sz="2200"/>
          </a:p>
          <a:p>
            <a:pPr indent="0" lvl="0" marL="0" rtl="0" algn="l">
              <a:lnSpc>
                <a:spcPct val="100000"/>
              </a:lnSpc>
              <a:spcBef>
                <a:spcPts val="1000"/>
              </a:spcBef>
              <a:spcAft>
                <a:spcPts val="0"/>
              </a:spcAft>
              <a:buClr>
                <a:schemeClr val="dk1"/>
              </a:buClr>
              <a:buSzPts val="2200"/>
              <a:buNone/>
            </a:pPr>
            <a:r>
              <a:t/>
            </a:r>
            <a:endParaRPr sz="2200"/>
          </a:p>
        </p:txBody>
      </p:sp>
      <p:pic>
        <p:nvPicPr>
          <p:cNvPr id="316" name="Google Shape;316;p23"/>
          <p:cNvPicPr preferRelativeResize="0"/>
          <p:nvPr/>
        </p:nvPicPr>
        <p:blipFill rotWithShape="1">
          <a:blip r:embed="rId3">
            <a:alphaModFix/>
          </a:blip>
          <a:srcRect b="0" l="0" r="0" t="0"/>
          <a:stretch/>
        </p:blipFill>
        <p:spPr>
          <a:xfrm>
            <a:off x="1952046" y="2081060"/>
            <a:ext cx="8287907" cy="2327904"/>
          </a:xfrm>
          <a:prstGeom prst="rect">
            <a:avLst/>
          </a:prstGeom>
          <a:noFill/>
          <a:ln>
            <a:noFill/>
          </a:ln>
        </p:spPr>
      </p:pic>
      <p:sp>
        <p:nvSpPr>
          <p:cNvPr id="317" name="Google Shape;317;p23"/>
          <p:cNvSpPr txBox="1"/>
          <p:nvPr/>
        </p:nvSpPr>
        <p:spPr>
          <a:xfrm>
            <a:off x="133791" y="548375"/>
            <a:ext cx="11568965"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400">
                <a:solidFill>
                  <a:schemeClr val="dk1"/>
                </a:solidFill>
                <a:latin typeface="Calibri"/>
                <a:ea typeface="Calibri"/>
                <a:cs typeface="Calibri"/>
                <a:sym typeface="Calibri"/>
              </a:rPr>
              <a:t>Con il termine </a:t>
            </a:r>
            <a:r>
              <a:rPr b="1" lang="it-IT" sz="2400">
                <a:solidFill>
                  <a:schemeClr val="dk1"/>
                </a:solidFill>
                <a:latin typeface="Calibri"/>
                <a:ea typeface="Calibri"/>
                <a:cs typeface="Calibri"/>
                <a:sym typeface="Calibri"/>
              </a:rPr>
              <a:t>motion capture </a:t>
            </a:r>
            <a:r>
              <a:rPr lang="it-IT" sz="2400">
                <a:solidFill>
                  <a:schemeClr val="dk1"/>
                </a:solidFill>
                <a:latin typeface="Calibri"/>
                <a:ea typeface="Calibri"/>
                <a:cs typeface="Calibri"/>
                <a:sym typeface="Calibri"/>
              </a:rPr>
              <a:t>(spesso indicato con l'abbreviazione </a:t>
            </a:r>
            <a:r>
              <a:rPr b="1" lang="it-IT" sz="2400">
                <a:solidFill>
                  <a:schemeClr val="dk1"/>
                </a:solidFill>
                <a:latin typeface="Calibri"/>
                <a:ea typeface="Calibri"/>
                <a:cs typeface="Calibri"/>
                <a:sym typeface="Calibri"/>
              </a:rPr>
              <a:t>mocap</a:t>
            </a:r>
            <a:r>
              <a:rPr lang="it-IT" sz="2400">
                <a:solidFill>
                  <a:schemeClr val="dk1"/>
                </a:solidFill>
                <a:latin typeface="Calibri"/>
                <a:ea typeface="Calibri"/>
                <a:cs typeface="Calibri"/>
                <a:sym typeface="Calibri"/>
              </a:rPr>
              <a:t>, in italiano, "cattura del movimento"), si intende il processo di registrazione del movimento del corpo umano o di oggetti, di sovente utilizzato in campo medico (ma anche per altri scopi es. cinema e intrattenimento)</a:t>
            </a:r>
            <a:endParaRPr/>
          </a:p>
        </p:txBody>
      </p:sp>
      <p:sp>
        <p:nvSpPr>
          <p:cNvPr id="318" name="Google Shape;318;p23"/>
          <p:cNvSpPr txBox="1"/>
          <p:nvPr/>
        </p:nvSpPr>
        <p:spPr>
          <a:xfrm>
            <a:off x="133791" y="4226852"/>
            <a:ext cx="8061519"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400">
                <a:solidFill>
                  <a:schemeClr val="dk1"/>
                </a:solidFill>
                <a:latin typeface="Calibri"/>
                <a:ea typeface="Calibri"/>
                <a:cs typeface="Calibri"/>
                <a:sym typeface="Calibri"/>
              </a:rPr>
              <a:t>Attualmente le tecnologie disponibili si basano su due approcci differenti: </a:t>
            </a:r>
            <a:r>
              <a:rPr b="1" lang="it-IT" sz="2400">
                <a:solidFill>
                  <a:schemeClr val="dk1"/>
                </a:solidFill>
                <a:latin typeface="Calibri"/>
                <a:ea typeface="Calibri"/>
                <a:cs typeface="Calibri"/>
                <a:sym typeface="Calibri"/>
              </a:rPr>
              <a:t>sistemi ottici </a:t>
            </a:r>
            <a:r>
              <a:rPr lang="it-IT" sz="2400">
                <a:solidFill>
                  <a:schemeClr val="dk1"/>
                </a:solidFill>
                <a:latin typeface="Calibri"/>
                <a:ea typeface="Calibri"/>
                <a:cs typeface="Calibri"/>
                <a:sym typeface="Calibri"/>
              </a:rPr>
              <a:t>e </a:t>
            </a:r>
            <a:r>
              <a:rPr b="1" lang="it-IT" sz="2400">
                <a:solidFill>
                  <a:schemeClr val="dk1"/>
                </a:solidFill>
                <a:latin typeface="Calibri"/>
                <a:ea typeface="Calibri"/>
                <a:cs typeface="Calibri"/>
                <a:sym typeface="Calibri"/>
              </a:rPr>
              <a:t>sistemi non ottici</a:t>
            </a:r>
            <a:r>
              <a:rPr lang="it-IT" sz="2400">
                <a:solidFill>
                  <a:schemeClr val="dk1"/>
                </a:solidFill>
                <a:latin typeface="Calibri"/>
                <a:ea typeface="Calibri"/>
                <a:cs typeface="Calibri"/>
                <a:sym typeface="Calibri"/>
              </a:rPr>
              <a:t>, in base alla presenza di telecamere (infrarosso -lunghezza d’onda 780-820 nm- ma anche nel visibile). In base al </a:t>
            </a:r>
            <a:r>
              <a:rPr b="1" lang="it-IT" sz="2400">
                <a:solidFill>
                  <a:schemeClr val="dk1"/>
                </a:solidFill>
                <a:latin typeface="Calibri"/>
                <a:ea typeface="Calibri"/>
                <a:cs typeface="Calibri"/>
                <a:sym typeface="Calibri"/>
              </a:rPr>
              <a:t>tipo di studio </a:t>
            </a:r>
            <a:r>
              <a:rPr lang="it-IT" sz="2400">
                <a:solidFill>
                  <a:schemeClr val="dk1"/>
                </a:solidFill>
                <a:latin typeface="Calibri"/>
                <a:ea typeface="Calibri"/>
                <a:cs typeface="Calibri"/>
                <a:sym typeface="Calibri"/>
              </a:rPr>
              <a:t>che deve essere effettuato, il motion capture può essere completato mediante l’utilizzo di altra strumentazione (es. sEMG, pedane di forza etc.)</a:t>
            </a:r>
            <a:r>
              <a:rPr lang="it-IT" sz="2000">
                <a:solidFill>
                  <a:schemeClr val="dk1"/>
                </a:solidFill>
                <a:latin typeface="Calibri"/>
                <a:ea typeface="Calibri"/>
                <a:cs typeface="Calibri"/>
                <a:sym typeface="Calibri"/>
              </a:rPr>
              <a:t> </a:t>
            </a:r>
            <a:endParaRPr/>
          </a:p>
        </p:txBody>
      </p:sp>
      <p:pic>
        <p:nvPicPr>
          <p:cNvPr descr="ESTRAZIONE DI PARAMETRI CINEMATICI E DINAMICI PER LA PROGETTAZIONE DI UN  ESOSCHELETRO MOTORIZZATO" id="319" name="Google Shape;319;p23"/>
          <p:cNvPicPr preferRelativeResize="0"/>
          <p:nvPr/>
        </p:nvPicPr>
        <p:blipFill rotWithShape="1">
          <a:blip r:embed="rId4">
            <a:alphaModFix/>
          </a:blip>
          <a:srcRect b="0" l="0" r="0" t="0"/>
          <a:stretch/>
        </p:blipFill>
        <p:spPr>
          <a:xfrm>
            <a:off x="8463422" y="3842039"/>
            <a:ext cx="3239334" cy="2850980"/>
          </a:xfrm>
          <a:prstGeom prst="rect">
            <a:avLst/>
          </a:prstGeom>
          <a:noFill/>
          <a:ln>
            <a:noFill/>
          </a:ln>
        </p:spPr>
      </p:pic>
      <p:pic>
        <p:nvPicPr>
          <p:cNvPr descr="Strumentazioni e attrezzature - INAIL" id="320" name="Google Shape;320;p23"/>
          <p:cNvPicPr preferRelativeResize="0"/>
          <p:nvPr/>
        </p:nvPicPr>
        <p:blipFill rotWithShape="1">
          <a:blip r:embed="rId5">
            <a:alphaModFix/>
          </a:blip>
          <a:srcRect b="0" l="0" r="0" t="0"/>
          <a:stretch/>
        </p:blipFill>
        <p:spPr>
          <a:xfrm>
            <a:off x="367927" y="2157169"/>
            <a:ext cx="1351237" cy="2030548"/>
          </a:xfrm>
          <a:prstGeom prst="rect">
            <a:avLst/>
          </a:prstGeom>
          <a:noFill/>
          <a:ln>
            <a:noFill/>
          </a:ln>
        </p:spPr>
      </p:pic>
      <p:pic>
        <p:nvPicPr>
          <p:cNvPr descr="sensore inerziale bluetooth EXL-S3 - exel.tech" id="321" name="Google Shape;321;p23"/>
          <p:cNvPicPr preferRelativeResize="0"/>
          <p:nvPr/>
        </p:nvPicPr>
        <p:blipFill rotWithShape="1">
          <a:blip r:embed="rId6">
            <a:alphaModFix/>
          </a:blip>
          <a:srcRect b="0" l="0" r="0" t="0"/>
          <a:stretch/>
        </p:blipFill>
        <p:spPr>
          <a:xfrm>
            <a:off x="10266886" y="1895671"/>
            <a:ext cx="1569660" cy="15696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4"/>
          <p:cNvSpPr txBox="1"/>
          <p:nvPr>
            <p:ph type="title"/>
          </p:nvPr>
        </p:nvSpPr>
        <p:spPr>
          <a:xfrm>
            <a:off x="0" y="-19891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COSA STUDIAMO?</a:t>
            </a:r>
            <a:endParaRPr/>
          </a:p>
        </p:txBody>
      </p:sp>
      <p:sp>
        <p:nvSpPr>
          <p:cNvPr id="327" name="Google Shape;327;p24"/>
          <p:cNvSpPr txBox="1"/>
          <p:nvPr>
            <p:ph idx="1" type="body"/>
          </p:nvPr>
        </p:nvSpPr>
        <p:spPr>
          <a:xfrm>
            <a:off x="228600" y="868680"/>
            <a:ext cx="9132570" cy="549783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it-IT"/>
              <a:t>Dipende dalla tecnologia utilizzata. In generale, si possono acquisire:</a:t>
            </a:r>
            <a:endParaRPr b="1"/>
          </a:p>
          <a:p>
            <a:pPr indent="-228600" lvl="0" marL="228600" rtl="0" algn="l">
              <a:lnSpc>
                <a:spcPct val="90000"/>
              </a:lnSpc>
              <a:spcBef>
                <a:spcPts val="1000"/>
              </a:spcBef>
              <a:spcAft>
                <a:spcPts val="0"/>
              </a:spcAft>
              <a:buClr>
                <a:schemeClr val="dk1"/>
              </a:buClr>
              <a:buSzPct val="100000"/>
              <a:buChar char="•"/>
            </a:pPr>
            <a:r>
              <a:rPr b="1" lang="it-IT"/>
              <a:t>Posizione di un oggetto</a:t>
            </a:r>
            <a:r>
              <a:rPr lang="it-IT"/>
              <a:t> (es. markers su un braccio, misure antropometriche)</a:t>
            </a:r>
            <a:endParaRPr/>
          </a:p>
          <a:p>
            <a:pPr indent="-228600" lvl="0" marL="228600" rtl="0" algn="l">
              <a:lnSpc>
                <a:spcPct val="90000"/>
              </a:lnSpc>
              <a:spcBef>
                <a:spcPts val="1000"/>
              </a:spcBef>
              <a:spcAft>
                <a:spcPts val="0"/>
              </a:spcAft>
              <a:buClr>
                <a:schemeClr val="dk1"/>
              </a:buClr>
              <a:buSzPct val="100000"/>
              <a:buChar char="•"/>
            </a:pPr>
            <a:r>
              <a:rPr b="1" lang="it-IT"/>
              <a:t>Orientamento di un oggetto</a:t>
            </a:r>
            <a:r>
              <a:rPr lang="it-IT"/>
              <a:t> </a:t>
            </a:r>
            <a:endParaRPr/>
          </a:p>
          <a:p>
            <a:pPr indent="-228600" lvl="0" marL="228600" rtl="0" algn="l">
              <a:lnSpc>
                <a:spcPct val="90000"/>
              </a:lnSpc>
              <a:spcBef>
                <a:spcPts val="1000"/>
              </a:spcBef>
              <a:spcAft>
                <a:spcPts val="0"/>
              </a:spcAft>
              <a:buClr>
                <a:schemeClr val="dk1"/>
              </a:buClr>
              <a:buSzPct val="100000"/>
              <a:buChar char="•"/>
            </a:pPr>
            <a:r>
              <a:rPr b="1" lang="it-IT"/>
              <a:t>Angolo tra due oggetti</a:t>
            </a:r>
            <a:r>
              <a:rPr lang="it-IT"/>
              <a:t> (es. angolo compreso tra due segmenti collegati da un’ articolazione)</a:t>
            </a:r>
            <a:endParaRPr/>
          </a:p>
          <a:p>
            <a:pPr indent="-64135" lvl="0" marL="22860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it-IT"/>
              <a:t>In base al quesito clinico, il corpo umano può essere studiato mediante:</a:t>
            </a:r>
            <a:endParaRPr b="1"/>
          </a:p>
          <a:p>
            <a:pPr indent="-514350" lvl="0" marL="514350" rtl="0" algn="l">
              <a:lnSpc>
                <a:spcPct val="90000"/>
              </a:lnSpc>
              <a:spcBef>
                <a:spcPts val="1000"/>
              </a:spcBef>
              <a:spcAft>
                <a:spcPts val="0"/>
              </a:spcAft>
              <a:buClr>
                <a:schemeClr val="dk1"/>
              </a:buClr>
              <a:buSzPct val="100000"/>
              <a:buAutoNum type="arabicPeriod"/>
            </a:pPr>
            <a:r>
              <a:rPr b="1" lang="it-IT"/>
              <a:t>Analisi degli arti inferiori</a:t>
            </a:r>
            <a:r>
              <a:rPr lang="it-IT"/>
              <a:t> (bacino + segmenti arti inferiori)</a:t>
            </a:r>
            <a:endParaRPr/>
          </a:p>
          <a:p>
            <a:pPr indent="-514350" lvl="0" marL="514350" rtl="0" algn="l">
              <a:lnSpc>
                <a:spcPct val="90000"/>
              </a:lnSpc>
              <a:spcBef>
                <a:spcPts val="1000"/>
              </a:spcBef>
              <a:spcAft>
                <a:spcPts val="0"/>
              </a:spcAft>
              <a:buClr>
                <a:schemeClr val="dk1"/>
              </a:buClr>
              <a:buSzPct val="100000"/>
              <a:buAutoNum type="arabicPeriod"/>
            </a:pPr>
            <a:r>
              <a:rPr b="1" lang="it-IT"/>
              <a:t>Analisi degli arti superiori</a:t>
            </a:r>
            <a:r>
              <a:rPr lang="it-IT"/>
              <a:t> (arti superiori, collo, testa)</a:t>
            </a:r>
            <a:endParaRPr/>
          </a:p>
          <a:p>
            <a:pPr indent="-514350" lvl="0" marL="514350" rtl="0" algn="l">
              <a:lnSpc>
                <a:spcPct val="90000"/>
              </a:lnSpc>
              <a:spcBef>
                <a:spcPts val="1000"/>
              </a:spcBef>
              <a:spcAft>
                <a:spcPts val="0"/>
              </a:spcAft>
              <a:buClr>
                <a:schemeClr val="dk1"/>
              </a:buClr>
              <a:buSzPct val="100000"/>
              <a:buAutoNum type="arabicPeriod"/>
            </a:pPr>
            <a:r>
              <a:rPr b="1" lang="it-IT"/>
              <a:t>Analisi full body</a:t>
            </a:r>
            <a:r>
              <a:rPr lang="it-IT"/>
              <a:t> (include tutti i segmenti)</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a:p>
            <a:pPr indent="-64135" lvl="0" marL="228600" rtl="0" algn="l">
              <a:lnSpc>
                <a:spcPct val="90000"/>
              </a:lnSpc>
              <a:spcBef>
                <a:spcPts val="1000"/>
              </a:spcBef>
              <a:spcAft>
                <a:spcPts val="0"/>
              </a:spcAft>
              <a:buClr>
                <a:schemeClr val="dk1"/>
              </a:buClr>
              <a:buSzPct val="100000"/>
              <a:buNone/>
            </a:pPr>
            <a:r>
              <a:t/>
            </a:r>
            <a:endParaRPr/>
          </a:p>
        </p:txBody>
      </p:sp>
      <p:pic>
        <p:nvPicPr>
          <p:cNvPr descr="Moover Gait - Rete di sensori inerziali - Sensor Medica" id="328" name="Google Shape;328;p24"/>
          <p:cNvPicPr preferRelativeResize="0"/>
          <p:nvPr/>
        </p:nvPicPr>
        <p:blipFill rotWithShape="1">
          <a:blip r:embed="rId3">
            <a:alphaModFix/>
          </a:blip>
          <a:srcRect b="0" l="0" r="0" t="0"/>
          <a:stretch/>
        </p:blipFill>
        <p:spPr>
          <a:xfrm>
            <a:off x="8946833" y="491490"/>
            <a:ext cx="2619375" cy="1743075"/>
          </a:xfrm>
          <a:prstGeom prst="rect">
            <a:avLst/>
          </a:prstGeom>
          <a:noFill/>
          <a:ln>
            <a:noFill/>
          </a:ln>
        </p:spPr>
      </p:pic>
      <p:pic>
        <p:nvPicPr>
          <p:cNvPr id="329" name="Google Shape;329;p24"/>
          <p:cNvPicPr preferRelativeResize="0"/>
          <p:nvPr/>
        </p:nvPicPr>
        <p:blipFill rotWithShape="1">
          <a:blip r:embed="rId4">
            <a:alphaModFix/>
          </a:blip>
          <a:srcRect b="0" l="0" r="0" t="0"/>
          <a:stretch/>
        </p:blipFill>
        <p:spPr>
          <a:xfrm>
            <a:off x="9361170" y="2557462"/>
            <a:ext cx="2619375" cy="1743075"/>
          </a:xfrm>
          <a:prstGeom prst="rect">
            <a:avLst/>
          </a:prstGeom>
          <a:noFill/>
          <a:ln>
            <a:noFill/>
          </a:ln>
        </p:spPr>
      </p:pic>
      <p:pic>
        <p:nvPicPr>
          <p:cNvPr descr="Laboratorio analisi Movimento - policlinicoitalia.it" id="330" name="Google Shape;330;p24"/>
          <p:cNvPicPr preferRelativeResize="0"/>
          <p:nvPr/>
        </p:nvPicPr>
        <p:blipFill rotWithShape="1">
          <a:blip r:embed="rId5">
            <a:alphaModFix/>
          </a:blip>
          <a:srcRect b="0" l="0" r="0" t="0"/>
          <a:stretch/>
        </p:blipFill>
        <p:spPr>
          <a:xfrm>
            <a:off x="8946833" y="4566285"/>
            <a:ext cx="2533650" cy="1800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5"/>
          <p:cNvSpPr txBox="1"/>
          <p:nvPr>
            <p:ph type="title"/>
          </p:nvPr>
        </p:nvSpPr>
        <p:spPr>
          <a:xfrm>
            <a:off x="1" y="-324665"/>
            <a:ext cx="11836546" cy="165054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SISTEMI NON OTTICI</a:t>
            </a:r>
            <a:endParaRPr/>
          </a:p>
        </p:txBody>
      </p:sp>
      <p:sp>
        <p:nvSpPr>
          <p:cNvPr id="337" name="Google Shape;337;p25"/>
          <p:cNvSpPr txBox="1"/>
          <p:nvPr>
            <p:ph idx="1" type="body"/>
          </p:nvPr>
        </p:nvSpPr>
        <p:spPr>
          <a:xfrm>
            <a:off x="135044" y="868680"/>
            <a:ext cx="11568965" cy="565912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200"/>
              <a:buNone/>
            </a:pPr>
            <a:r>
              <a:t/>
            </a:r>
            <a:endParaRPr sz="2200"/>
          </a:p>
          <a:p>
            <a:pPr indent="0" lvl="0" marL="0" rtl="0" algn="l">
              <a:lnSpc>
                <a:spcPct val="100000"/>
              </a:lnSpc>
              <a:spcBef>
                <a:spcPts val="1000"/>
              </a:spcBef>
              <a:spcAft>
                <a:spcPts val="0"/>
              </a:spcAft>
              <a:buClr>
                <a:schemeClr val="dk1"/>
              </a:buClr>
              <a:buSzPts val="2200"/>
              <a:buNone/>
            </a:pPr>
            <a:r>
              <a:t/>
            </a:r>
            <a:endParaRPr sz="2200"/>
          </a:p>
        </p:txBody>
      </p:sp>
      <p:sp>
        <p:nvSpPr>
          <p:cNvPr id="338" name="Google Shape;338;p25"/>
          <p:cNvSpPr txBox="1"/>
          <p:nvPr/>
        </p:nvSpPr>
        <p:spPr>
          <a:xfrm>
            <a:off x="220410" y="845820"/>
            <a:ext cx="11836546" cy="52014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400">
                <a:solidFill>
                  <a:schemeClr val="dk1"/>
                </a:solidFill>
                <a:latin typeface="Calibri"/>
                <a:ea typeface="Calibri"/>
                <a:cs typeface="Calibri"/>
                <a:sym typeface="Calibri"/>
              </a:rPr>
              <a:t>Questo tipo di sistemi </a:t>
            </a:r>
            <a:r>
              <a:rPr b="1" lang="it-IT" sz="2400">
                <a:solidFill>
                  <a:schemeClr val="dk1"/>
                </a:solidFill>
                <a:latin typeface="Calibri"/>
                <a:ea typeface="Calibri"/>
                <a:cs typeface="Calibri"/>
                <a:sym typeface="Calibri"/>
              </a:rPr>
              <a:t>non</a:t>
            </a:r>
            <a:r>
              <a:rPr lang="it-IT" sz="2400">
                <a:solidFill>
                  <a:schemeClr val="dk1"/>
                </a:solidFill>
                <a:latin typeface="Calibri"/>
                <a:ea typeface="Calibri"/>
                <a:cs typeface="Calibri"/>
                <a:sym typeface="Calibri"/>
              </a:rPr>
              <a:t> presuppone la </a:t>
            </a:r>
            <a:r>
              <a:rPr b="1" lang="it-IT" sz="2400">
                <a:solidFill>
                  <a:schemeClr val="dk1"/>
                </a:solidFill>
                <a:latin typeface="Calibri"/>
                <a:ea typeface="Calibri"/>
                <a:cs typeface="Calibri"/>
                <a:sym typeface="Calibri"/>
              </a:rPr>
              <a:t>presenza di telecamere </a:t>
            </a:r>
            <a:r>
              <a:rPr lang="it-IT" sz="2400">
                <a:solidFill>
                  <a:schemeClr val="dk1"/>
                </a:solidFill>
                <a:latin typeface="Calibri"/>
                <a:ea typeface="Calibri"/>
                <a:cs typeface="Calibri"/>
                <a:sym typeface="Calibri"/>
              </a:rPr>
              <a:t>🡪 possono essere usati all’aperto così come all’interno di laboratori, MA </a:t>
            </a:r>
            <a:r>
              <a:rPr b="1" lang="it-IT" sz="2400">
                <a:solidFill>
                  <a:schemeClr val="dk1"/>
                </a:solidFill>
                <a:latin typeface="Calibri"/>
                <a:ea typeface="Calibri"/>
                <a:cs typeface="Calibri"/>
                <a:sym typeface="Calibri"/>
              </a:rPr>
              <a:t>senza vincoli sull’ illuminazione</a:t>
            </a:r>
            <a:r>
              <a:rPr lang="it-IT" sz="2400">
                <a:solidFill>
                  <a:schemeClr val="dk1"/>
                </a:solidFill>
                <a:latin typeface="Calibri"/>
                <a:ea typeface="Calibri"/>
                <a:cs typeface="Calibri"/>
                <a:sym typeface="Calibri"/>
              </a:rPr>
              <a:t>. </a:t>
            </a:r>
            <a:endParaRPr/>
          </a:p>
          <a:p>
            <a:pPr indent="0" lvl="0" marL="0" marR="0" rtl="0" algn="l">
              <a:spcBef>
                <a:spcPts val="0"/>
              </a:spcBef>
              <a:spcAft>
                <a:spcPts val="0"/>
              </a:spcAft>
              <a:buNone/>
            </a:pPr>
            <a:r>
              <a:rPr b="1" lang="it-IT" sz="2400">
                <a:solidFill>
                  <a:schemeClr val="dk1"/>
                </a:solidFill>
                <a:latin typeface="Calibri"/>
                <a:ea typeface="Calibri"/>
                <a:cs typeface="Calibri"/>
                <a:sym typeface="Calibri"/>
              </a:rPr>
              <a:t>Limite principale</a:t>
            </a:r>
            <a:r>
              <a:rPr lang="it-IT" sz="2400">
                <a:solidFill>
                  <a:schemeClr val="dk1"/>
                </a:solidFill>
                <a:latin typeface="Calibri"/>
                <a:ea typeface="Calibri"/>
                <a:cs typeface="Calibri"/>
                <a:sym typeface="Calibri"/>
              </a:rPr>
              <a:t> 🡪 forniscono dati su spostamento, velocità e accelerazione</a:t>
            </a:r>
            <a:r>
              <a:rPr b="1" lang="it-IT" sz="2400">
                <a:solidFill>
                  <a:schemeClr val="dk1"/>
                </a:solidFill>
                <a:latin typeface="Calibri"/>
                <a:ea typeface="Calibri"/>
                <a:cs typeface="Calibri"/>
                <a:sym typeface="Calibri"/>
              </a:rPr>
              <a:t> relativamente solo all’origine </a:t>
            </a:r>
            <a:r>
              <a:rPr lang="it-IT" sz="2400">
                <a:solidFill>
                  <a:schemeClr val="dk1"/>
                </a:solidFill>
                <a:latin typeface="Calibri"/>
                <a:ea typeface="Calibri"/>
                <a:cs typeface="Calibri"/>
                <a:sym typeface="Calibri"/>
              </a:rPr>
              <a:t>(ultima posizione monitorata); inoltre è necessario preparare il soggetto installando i vari sensori per il rintracciamento del moto</a:t>
            </a:r>
            <a:r>
              <a:rPr baseline="30000" lang="it-IT" sz="2400">
                <a:solidFill>
                  <a:schemeClr val="dk1"/>
                </a:solidFill>
                <a:latin typeface="Calibri"/>
                <a:ea typeface="Calibri"/>
                <a:cs typeface="Calibri"/>
                <a:sym typeface="Calibri"/>
              </a:rPr>
              <a:t>1</a:t>
            </a:r>
            <a:r>
              <a:rPr lang="it-IT" sz="2400">
                <a:solidFill>
                  <a:schemeClr val="dk1"/>
                </a:solidFill>
                <a:latin typeface="Calibri"/>
                <a:ea typeface="Calibri"/>
                <a:cs typeface="Calibri"/>
                <a:sym typeface="Calibri"/>
              </a:rPr>
              <a:t> 🡪 time spending!</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it-IT" sz="2400">
                <a:solidFill>
                  <a:schemeClr val="dk1"/>
                </a:solidFill>
                <a:latin typeface="Calibri"/>
                <a:ea typeface="Calibri"/>
                <a:cs typeface="Calibri"/>
                <a:sym typeface="Calibri"/>
              </a:rPr>
              <a:t>Distinguiamo:</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400"/>
              <a:buFont typeface="Calibri"/>
              <a:buAutoNum type="arabicPeriod"/>
            </a:pPr>
            <a:r>
              <a:rPr b="1" lang="it-IT" sz="2400">
                <a:solidFill>
                  <a:schemeClr val="dk1"/>
                </a:solidFill>
                <a:latin typeface="Calibri"/>
                <a:ea typeface="Calibri"/>
                <a:cs typeface="Calibri"/>
                <a:sym typeface="Calibri"/>
              </a:rPr>
              <a:t>SISTEMI ELETTROMAGNETICI</a:t>
            </a:r>
            <a:endParaRPr/>
          </a:p>
          <a:p>
            <a:pPr indent="-304800" lvl="0" marL="457200" marR="0" rtl="0" algn="l">
              <a:spcBef>
                <a:spcPts val="0"/>
              </a:spcBef>
              <a:spcAft>
                <a:spcPts val="0"/>
              </a:spcAft>
              <a:buClr>
                <a:schemeClr val="dk1"/>
              </a:buClr>
              <a:buSzPts val="2400"/>
              <a:buFont typeface="Calibri"/>
              <a:buNone/>
            </a:pPr>
            <a:r>
              <a:t/>
            </a:r>
            <a:endParaRPr b="1" sz="24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400"/>
              <a:buFont typeface="Calibri"/>
              <a:buAutoNum type="arabicPeriod"/>
            </a:pPr>
            <a:r>
              <a:rPr b="1" lang="it-IT" sz="2400">
                <a:solidFill>
                  <a:schemeClr val="dk1"/>
                </a:solidFill>
                <a:latin typeface="Calibri"/>
                <a:ea typeface="Calibri"/>
                <a:cs typeface="Calibri"/>
                <a:sym typeface="Calibri"/>
              </a:rPr>
              <a:t>SISTEMI ELETTROMECCANICI</a:t>
            </a:r>
            <a:endParaRPr/>
          </a:p>
          <a:p>
            <a:pPr indent="-304800" lvl="0" marL="457200" marR="0" rtl="0" algn="l">
              <a:spcBef>
                <a:spcPts val="0"/>
              </a:spcBef>
              <a:spcAft>
                <a:spcPts val="0"/>
              </a:spcAft>
              <a:buClr>
                <a:schemeClr val="dk1"/>
              </a:buClr>
              <a:buSzPts val="2400"/>
              <a:buFont typeface="Calibri"/>
              <a:buNone/>
            </a:pPr>
            <a:r>
              <a:t/>
            </a:r>
            <a:endParaRPr b="1" sz="24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400"/>
              <a:buFont typeface="Calibri"/>
              <a:buAutoNum type="arabicPeriod"/>
            </a:pPr>
            <a:r>
              <a:rPr b="1" lang="it-IT" sz="2400">
                <a:solidFill>
                  <a:schemeClr val="dk1"/>
                </a:solidFill>
                <a:latin typeface="Calibri"/>
                <a:ea typeface="Calibri"/>
                <a:cs typeface="Calibri"/>
                <a:sym typeface="Calibri"/>
              </a:rPr>
              <a:t>SISTEMI INERZIALI</a:t>
            </a:r>
            <a:endParaRPr/>
          </a:p>
          <a:p>
            <a:pPr indent="-330200" lvl="0" marL="457200" marR="0" rtl="0" algn="l">
              <a:spcBef>
                <a:spcPts val="0"/>
              </a:spcBef>
              <a:spcAft>
                <a:spcPts val="0"/>
              </a:spcAft>
              <a:buClr>
                <a:schemeClr val="dk1"/>
              </a:buClr>
              <a:buSzPts val="2000"/>
              <a:buFont typeface="Calibri"/>
              <a:buNone/>
            </a:pPr>
            <a:r>
              <a:t/>
            </a:r>
            <a:endParaRPr b="1" sz="2000">
              <a:solidFill>
                <a:schemeClr val="dk1"/>
              </a:solidFill>
              <a:latin typeface="Calibri"/>
              <a:ea typeface="Calibri"/>
              <a:cs typeface="Calibri"/>
              <a:sym typeface="Calibri"/>
            </a:endParaRPr>
          </a:p>
        </p:txBody>
      </p:sp>
      <p:pic>
        <p:nvPicPr>
          <p:cNvPr descr="Sistemi di Misura Inerziali" id="339" name="Google Shape;339;p25"/>
          <p:cNvPicPr preferRelativeResize="0"/>
          <p:nvPr/>
        </p:nvPicPr>
        <p:blipFill rotWithShape="1">
          <a:blip r:embed="rId3">
            <a:alphaModFix/>
          </a:blip>
          <a:srcRect b="0" l="0" r="0" t="0"/>
          <a:stretch/>
        </p:blipFill>
        <p:spPr>
          <a:xfrm>
            <a:off x="8002855" y="4307283"/>
            <a:ext cx="4139467" cy="2496168"/>
          </a:xfrm>
          <a:prstGeom prst="rect">
            <a:avLst/>
          </a:prstGeom>
          <a:noFill/>
          <a:ln>
            <a:noFill/>
          </a:ln>
        </p:spPr>
      </p:pic>
      <p:pic>
        <p:nvPicPr>
          <p:cNvPr descr="Top Ten Uses for the Polhemus Micro Sensor for Motion Tracking" id="340" name="Google Shape;340;p25"/>
          <p:cNvPicPr preferRelativeResize="0"/>
          <p:nvPr/>
        </p:nvPicPr>
        <p:blipFill rotWithShape="1">
          <a:blip r:embed="rId4">
            <a:alphaModFix/>
          </a:blip>
          <a:srcRect b="0" l="0" r="0" t="0"/>
          <a:stretch/>
        </p:blipFill>
        <p:spPr>
          <a:xfrm>
            <a:off x="5114924" y="2857886"/>
            <a:ext cx="3676005" cy="220560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6"/>
          <p:cNvSpPr txBox="1"/>
          <p:nvPr>
            <p:ph type="title"/>
          </p:nvPr>
        </p:nvSpPr>
        <p:spPr>
          <a:xfrm>
            <a:off x="1" y="-324665"/>
            <a:ext cx="11836546" cy="165054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SISTEMI ELETTROMECCANICI</a:t>
            </a:r>
            <a:endParaRPr/>
          </a:p>
        </p:txBody>
      </p:sp>
      <p:sp>
        <p:nvSpPr>
          <p:cNvPr id="347" name="Google Shape;347;p26"/>
          <p:cNvSpPr txBox="1"/>
          <p:nvPr>
            <p:ph idx="1" type="body"/>
          </p:nvPr>
        </p:nvSpPr>
        <p:spPr>
          <a:xfrm>
            <a:off x="135044" y="868680"/>
            <a:ext cx="11568965" cy="565912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200"/>
              <a:buNone/>
            </a:pPr>
            <a:r>
              <a:t/>
            </a:r>
            <a:endParaRPr sz="2200"/>
          </a:p>
          <a:p>
            <a:pPr indent="0" lvl="0" marL="0" rtl="0" algn="l">
              <a:lnSpc>
                <a:spcPct val="100000"/>
              </a:lnSpc>
              <a:spcBef>
                <a:spcPts val="1000"/>
              </a:spcBef>
              <a:spcAft>
                <a:spcPts val="0"/>
              </a:spcAft>
              <a:buClr>
                <a:schemeClr val="dk1"/>
              </a:buClr>
              <a:buSzPts val="2200"/>
              <a:buNone/>
            </a:pPr>
            <a:r>
              <a:t/>
            </a:r>
            <a:endParaRPr sz="2200"/>
          </a:p>
        </p:txBody>
      </p:sp>
      <p:sp>
        <p:nvSpPr>
          <p:cNvPr id="348" name="Google Shape;348;p26"/>
          <p:cNvSpPr txBox="1"/>
          <p:nvPr/>
        </p:nvSpPr>
        <p:spPr>
          <a:xfrm>
            <a:off x="106110" y="788670"/>
            <a:ext cx="1183654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400">
                <a:solidFill>
                  <a:schemeClr val="dk1"/>
                </a:solidFill>
                <a:latin typeface="Calibri"/>
                <a:ea typeface="Calibri"/>
                <a:cs typeface="Calibri"/>
                <a:sym typeface="Calibri"/>
              </a:rPr>
              <a:t>Si tratta di </a:t>
            </a:r>
            <a:r>
              <a:rPr b="1" lang="it-IT" sz="2400">
                <a:solidFill>
                  <a:schemeClr val="dk1"/>
                </a:solidFill>
                <a:latin typeface="Calibri"/>
                <a:ea typeface="Calibri"/>
                <a:cs typeface="Calibri"/>
                <a:sym typeface="Calibri"/>
              </a:rPr>
              <a:t>goniometri articolari </a:t>
            </a:r>
            <a:r>
              <a:rPr lang="it-IT" sz="2400">
                <a:solidFill>
                  <a:schemeClr val="dk1"/>
                </a:solidFill>
                <a:latin typeface="Calibri"/>
                <a:ea typeface="Calibri"/>
                <a:cs typeface="Calibri"/>
                <a:sym typeface="Calibri"/>
              </a:rPr>
              <a:t>che si possono basare su tecniche e principi di funzionamento diversi. Si distinguono:</a:t>
            </a:r>
            <a:endParaRPr/>
          </a:p>
        </p:txBody>
      </p:sp>
      <p:sp>
        <p:nvSpPr>
          <p:cNvPr id="349" name="Google Shape;349;p26"/>
          <p:cNvSpPr txBox="1"/>
          <p:nvPr/>
        </p:nvSpPr>
        <p:spPr>
          <a:xfrm>
            <a:off x="49530" y="1516986"/>
            <a:ext cx="8740140" cy="553997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accent1"/>
              </a:buClr>
              <a:buSzPts val="2400"/>
              <a:buFont typeface="Calibri"/>
              <a:buAutoNum type="arabicPeriod"/>
            </a:pPr>
            <a:r>
              <a:rPr b="1" lang="it-IT" sz="2400">
                <a:solidFill>
                  <a:schemeClr val="accent1"/>
                </a:solidFill>
                <a:latin typeface="Calibri"/>
                <a:ea typeface="Calibri"/>
                <a:cs typeface="Calibri"/>
                <a:sym typeface="Calibri"/>
              </a:rPr>
              <a:t>Sistemi elettromeccanici resistivi: </a:t>
            </a:r>
            <a:endParaRPr/>
          </a:p>
          <a:p>
            <a:pPr indent="-457200" lvl="1" marL="914400" marR="0" rtl="0" algn="l">
              <a:spcBef>
                <a:spcPts val="0"/>
              </a:spcBef>
              <a:spcAft>
                <a:spcPts val="0"/>
              </a:spcAft>
              <a:buClr>
                <a:schemeClr val="dk1"/>
              </a:buClr>
              <a:buSzPts val="2400"/>
              <a:buFont typeface="Arial"/>
              <a:buChar char="•"/>
            </a:pPr>
            <a:r>
              <a:rPr b="0" i="0" lang="it-IT" sz="2400" u="none" cap="none" strike="noStrike">
                <a:solidFill>
                  <a:schemeClr val="dk1"/>
                </a:solidFill>
                <a:latin typeface="Calibri"/>
                <a:ea typeface="Calibri"/>
                <a:cs typeface="Calibri"/>
                <a:sym typeface="Calibri"/>
              </a:rPr>
              <a:t>Costituiti da barre mobili collegate tra loro con sensori potenziometrici applicati in corrispondenza delle articolazioni. </a:t>
            </a:r>
            <a:endParaRPr/>
          </a:p>
          <a:p>
            <a:pPr indent="-457200" lvl="1" marL="914400" marR="0" rtl="0" algn="l">
              <a:spcBef>
                <a:spcPts val="0"/>
              </a:spcBef>
              <a:spcAft>
                <a:spcPts val="0"/>
              </a:spcAft>
              <a:buClr>
                <a:schemeClr val="dk1"/>
              </a:buClr>
              <a:buSzPts val="2400"/>
              <a:buFont typeface="Arial"/>
              <a:buChar char="•"/>
            </a:pPr>
            <a:r>
              <a:rPr b="0" i="0" lang="it-IT" sz="2400" u="none" cap="none" strike="noStrike">
                <a:solidFill>
                  <a:schemeClr val="dk1"/>
                </a:solidFill>
                <a:latin typeface="Calibri"/>
                <a:ea typeface="Calibri"/>
                <a:cs typeface="Calibri"/>
                <a:sym typeface="Calibri"/>
              </a:rPr>
              <a:t>La resistenza cambia in funzione dell’ angolo in tempo reale </a:t>
            </a:r>
            <a:endParaRPr/>
          </a:p>
          <a:p>
            <a:pPr indent="-457200" lvl="1" marL="914400" marR="0" rtl="0" algn="l">
              <a:spcBef>
                <a:spcPts val="0"/>
              </a:spcBef>
              <a:spcAft>
                <a:spcPts val="0"/>
              </a:spcAft>
              <a:buClr>
                <a:schemeClr val="dk1"/>
              </a:buClr>
              <a:buSzPts val="2400"/>
              <a:buFont typeface="Arial"/>
              <a:buChar char="•"/>
            </a:pPr>
            <a:r>
              <a:rPr b="0" i="0" lang="it-IT" sz="2400" u="none" cap="none" strike="noStrike">
                <a:solidFill>
                  <a:schemeClr val="dk1"/>
                </a:solidFill>
                <a:latin typeface="Calibri"/>
                <a:ea typeface="Calibri"/>
                <a:cs typeface="Calibri"/>
                <a:sym typeface="Calibri"/>
              </a:rPr>
              <a:t>I movimenti rilevati risultano accurati, senza interferenze e con un volume di acquisizione illimitato; </a:t>
            </a:r>
            <a:endParaRPr/>
          </a:p>
          <a:p>
            <a:pPr indent="-457200" lvl="1" marL="914400" marR="0" rtl="0" algn="l">
              <a:spcBef>
                <a:spcPts val="0"/>
              </a:spcBef>
              <a:spcAft>
                <a:spcPts val="0"/>
              </a:spcAft>
              <a:buClr>
                <a:schemeClr val="dk1"/>
              </a:buClr>
              <a:buSzPts val="2400"/>
              <a:buFont typeface="Arial"/>
              <a:buChar char="•"/>
            </a:pPr>
            <a:r>
              <a:rPr b="0" i="0" lang="it-IT" sz="2400" u="none" cap="none" strike="noStrike">
                <a:solidFill>
                  <a:schemeClr val="dk1"/>
                </a:solidFill>
                <a:latin typeface="Calibri"/>
                <a:ea typeface="Calibri"/>
                <a:cs typeface="Calibri"/>
                <a:sym typeface="Calibri"/>
              </a:rPr>
              <a:t>l’ingombro della strumentazione limita i movimenti che possono essere eseguiti</a:t>
            </a:r>
            <a:endParaRPr/>
          </a:p>
          <a:p>
            <a:pPr indent="-457200" lvl="1" marL="914400" marR="0" rtl="0" algn="l">
              <a:spcBef>
                <a:spcPts val="0"/>
              </a:spcBef>
              <a:spcAft>
                <a:spcPts val="0"/>
              </a:spcAft>
              <a:buClr>
                <a:schemeClr val="dk1"/>
              </a:buClr>
              <a:buSzPts val="2400"/>
              <a:buFont typeface="Arial"/>
              <a:buChar char="•"/>
            </a:pPr>
            <a:r>
              <a:rPr b="0" i="0" lang="it-IT" sz="2400" u="none" cap="none" strike="noStrike">
                <a:solidFill>
                  <a:schemeClr val="dk1"/>
                </a:solidFill>
                <a:latin typeface="Calibri"/>
                <a:ea typeface="Calibri"/>
                <a:cs typeface="Calibri"/>
                <a:sym typeface="Calibri"/>
              </a:rPr>
              <a:t>tecnologia a basso costo</a:t>
            </a:r>
            <a:r>
              <a:rPr b="0" baseline="30000" i="0" lang="it-IT" sz="2400" u="none" cap="none" strike="noStrike">
                <a:solidFill>
                  <a:schemeClr val="dk1"/>
                </a:solidFill>
                <a:latin typeface="Calibri"/>
                <a:ea typeface="Calibri"/>
                <a:cs typeface="Calibri"/>
                <a:sym typeface="Calibri"/>
              </a:rPr>
              <a:t>1</a:t>
            </a:r>
            <a:endParaRPr b="0" i="0" sz="24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chemeClr val="accent1"/>
              </a:buClr>
              <a:buSzPts val="2400"/>
              <a:buFont typeface="Calibri"/>
              <a:buAutoNum type="arabicPeriod"/>
            </a:pPr>
            <a:r>
              <a:rPr b="1" lang="it-IT" sz="2400">
                <a:solidFill>
                  <a:schemeClr val="accent1"/>
                </a:solidFill>
                <a:latin typeface="Calibri"/>
                <a:ea typeface="Calibri"/>
                <a:cs typeface="Calibri"/>
                <a:sym typeface="Calibri"/>
              </a:rPr>
              <a:t>Sistemi elettromeccanici a fibra ottica</a:t>
            </a:r>
            <a:endParaRPr/>
          </a:p>
          <a:p>
            <a:pPr indent="-457200" lvl="1" marL="914400" marR="0" rtl="0" algn="l">
              <a:spcBef>
                <a:spcPts val="0"/>
              </a:spcBef>
              <a:spcAft>
                <a:spcPts val="0"/>
              </a:spcAft>
              <a:buClr>
                <a:schemeClr val="dk1"/>
              </a:buClr>
              <a:buSzPts val="2400"/>
              <a:buFont typeface="Arial"/>
              <a:buChar char="•"/>
            </a:pPr>
            <a:r>
              <a:rPr b="0" i="0" lang="it-IT" sz="2400" u="none" cap="none" strike="noStrike">
                <a:solidFill>
                  <a:schemeClr val="dk1"/>
                </a:solidFill>
                <a:latin typeface="Calibri"/>
                <a:ea typeface="Calibri"/>
                <a:cs typeface="Calibri"/>
                <a:sym typeface="Calibri"/>
              </a:rPr>
              <a:t>La luce trasmessa dalla fibra ottica diminuisce in funzione di quanto la fibra ottica viene </a:t>
            </a:r>
            <a:r>
              <a:rPr b="0" i="1" lang="it-IT" sz="2400" u="none" cap="none" strike="noStrike">
                <a:solidFill>
                  <a:schemeClr val="dk1"/>
                </a:solidFill>
                <a:latin typeface="Calibri"/>
                <a:ea typeface="Calibri"/>
                <a:cs typeface="Calibri"/>
                <a:sym typeface="Calibri"/>
              </a:rPr>
              <a:t>piegata: </a:t>
            </a:r>
            <a:r>
              <a:rPr b="0" i="0" lang="it-IT" sz="2400" u="none" cap="none" strike="noStrike">
                <a:solidFill>
                  <a:schemeClr val="dk1"/>
                </a:solidFill>
                <a:latin typeface="Calibri"/>
                <a:ea typeface="Calibri"/>
                <a:cs typeface="Calibri"/>
                <a:sym typeface="Calibri"/>
              </a:rPr>
              <a:t>più aumenta l’ angolo di curvatura, maggiore è la diminuzione della luce trasmessa  </a:t>
            </a:r>
            <a:endParaRPr b="0" i="1" sz="2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50" name="Google Shape;350;p26"/>
          <p:cNvPicPr preferRelativeResize="0"/>
          <p:nvPr/>
        </p:nvPicPr>
        <p:blipFill rotWithShape="1">
          <a:blip r:embed="rId3">
            <a:alphaModFix/>
          </a:blip>
          <a:srcRect b="0" l="0" r="0" t="0"/>
          <a:stretch/>
        </p:blipFill>
        <p:spPr>
          <a:xfrm>
            <a:off x="8663940" y="4709701"/>
            <a:ext cx="3528060" cy="2009205"/>
          </a:xfrm>
          <a:prstGeom prst="rect">
            <a:avLst/>
          </a:prstGeom>
          <a:noFill/>
          <a:ln>
            <a:noFill/>
          </a:ln>
        </p:spPr>
      </p:pic>
      <p:pic>
        <p:nvPicPr>
          <p:cNvPr descr="Sensors | Free Full-Text | Accuracy of a Low-Cost 3D-Printed Wearable  Goniometer for Measuring Wrist Motion" id="351" name="Google Shape;351;p26"/>
          <p:cNvPicPr preferRelativeResize="0"/>
          <p:nvPr/>
        </p:nvPicPr>
        <p:blipFill rotWithShape="1">
          <a:blip r:embed="rId4">
            <a:alphaModFix/>
          </a:blip>
          <a:srcRect b="0" l="0" r="0" t="0"/>
          <a:stretch/>
        </p:blipFill>
        <p:spPr>
          <a:xfrm>
            <a:off x="8520111" y="1784084"/>
            <a:ext cx="3622359" cy="212643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7"/>
          <p:cNvSpPr txBox="1"/>
          <p:nvPr>
            <p:ph type="title"/>
          </p:nvPr>
        </p:nvSpPr>
        <p:spPr>
          <a:xfrm>
            <a:off x="1" y="-324665"/>
            <a:ext cx="11836546" cy="165054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SISTEMI ELETTROMAGNETICI</a:t>
            </a:r>
            <a:endParaRPr/>
          </a:p>
        </p:txBody>
      </p:sp>
      <p:sp>
        <p:nvSpPr>
          <p:cNvPr id="358" name="Google Shape;358;p27"/>
          <p:cNvSpPr txBox="1"/>
          <p:nvPr>
            <p:ph idx="1" type="body"/>
          </p:nvPr>
        </p:nvSpPr>
        <p:spPr>
          <a:xfrm>
            <a:off x="135044" y="868680"/>
            <a:ext cx="11568965" cy="565912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200"/>
              <a:buNone/>
            </a:pPr>
            <a:r>
              <a:t/>
            </a:r>
            <a:endParaRPr sz="2200"/>
          </a:p>
          <a:p>
            <a:pPr indent="0" lvl="0" marL="0" rtl="0" algn="l">
              <a:lnSpc>
                <a:spcPct val="100000"/>
              </a:lnSpc>
              <a:spcBef>
                <a:spcPts val="1000"/>
              </a:spcBef>
              <a:spcAft>
                <a:spcPts val="0"/>
              </a:spcAft>
              <a:buClr>
                <a:schemeClr val="dk1"/>
              </a:buClr>
              <a:buSzPts val="2200"/>
              <a:buNone/>
            </a:pPr>
            <a:r>
              <a:t/>
            </a:r>
            <a:endParaRPr sz="2200"/>
          </a:p>
        </p:txBody>
      </p:sp>
      <p:sp>
        <p:nvSpPr>
          <p:cNvPr id="359" name="Google Shape;359;p27"/>
          <p:cNvSpPr txBox="1"/>
          <p:nvPr/>
        </p:nvSpPr>
        <p:spPr>
          <a:xfrm>
            <a:off x="135043" y="902970"/>
            <a:ext cx="11836545"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400">
                <a:solidFill>
                  <a:schemeClr val="dk1"/>
                </a:solidFill>
                <a:latin typeface="Calibri"/>
                <a:ea typeface="Calibri"/>
                <a:cs typeface="Calibri"/>
                <a:sym typeface="Calibri"/>
              </a:rPr>
              <a:t>L’approccio elettromagnetico sfrutta un </a:t>
            </a:r>
            <a:r>
              <a:rPr b="1" lang="it-IT" sz="2400">
                <a:solidFill>
                  <a:schemeClr val="dk1"/>
                </a:solidFill>
                <a:latin typeface="Calibri"/>
                <a:ea typeface="Calibri"/>
                <a:cs typeface="Calibri"/>
                <a:sym typeface="Calibri"/>
              </a:rPr>
              <a:t>trasmettitore</a:t>
            </a:r>
            <a:r>
              <a:rPr lang="it-IT" sz="2400">
                <a:solidFill>
                  <a:schemeClr val="dk1"/>
                </a:solidFill>
                <a:latin typeface="Calibri"/>
                <a:ea typeface="Calibri"/>
                <a:cs typeface="Calibri"/>
                <a:sym typeface="Calibri"/>
              </a:rPr>
              <a:t> che genera un campo EM e una serie di </a:t>
            </a:r>
            <a:r>
              <a:rPr b="1" lang="it-IT" sz="2400">
                <a:solidFill>
                  <a:schemeClr val="dk1"/>
                </a:solidFill>
                <a:latin typeface="Calibri"/>
                <a:ea typeface="Calibri"/>
                <a:cs typeface="Calibri"/>
                <a:sym typeface="Calibri"/>
              </a:rPr>
              <a:t>sensori</a:t>
            </a:r>
            <a:r>
              <a:rPr lang="it-IT" sz="2400">
                <a:solidFill>
                  <a:schemeClr val="dk1"/>
                </a:solidFill>
                <a:latin typeface="Calibri"/>
                <a:ea typeface="Calibri"/>
                <a:cs typeface="Calibri"/>
                <a:sym typeface="Calibri"/>
              </a:rPr>
              <a:t> (posizionati in corrispondenza delle articolazioni) in grado di trasmettere la loro posizione e orientamento. Ogni sensore registra le differenze del campo elettromagnetico generato dal trasmettitore principale.</a:t>
            </a:r>
            <a:endParaRPr/>
          </a:p>
          <a:p>
            <a:pPr indent="0" lvl="0" marL="0" marR="0" rtl="0" algn="l">
              <a:spcBef>
                <a:spcPts val="0"/>
              </a:spcBef>
              <a:spcAft>
                <a:spcPts val="0"/>
              </a:spcAft>
              <a:buNone/>
            </a:pPr>
            <a:r>
              <a:rPr b="1" lang="it-IT" sz="2400">
                <a:solidFill>
                  <a:srgbClr val="C00000"/>
                </a:solidFill>
                <a:latin typeface="Calibri"/>
                <a:ea typeface="Calibri"/>
                <a:cs typeface="Calibri"/>
                <a:sym typeface="Calibri"/>
              </a:rPr>
              <a:t>PRO: </a:t>
            </a:r>
            <a:endParaRPr/>
          </a:p>
          <a:p>
            <a:pPr indent="-342900" lvl="0" marL="342900" marR="0" rtl="0" algn="l">
              <a:spcBef>
                <a:spcPts val="0"/>
              </a:spcBef>
              <a:spcAft>
                <a:spcPts val="0"/>
              </a:spcAft>
              <a:buClr>
                <a:schemeClr val="dk1"/>
              </a:buClr>
              <a:buSzPts val="2400"/>
              <a:buFont typeface="Calibri"/>
              <a:buChar char="-"/>
            </a:pPr>
            <a:r>
              <a:rPr lang="it-IT" sz="2400">
                <a:solidFill>
                  <a:schemeClr val="dk1"/>
                </a:solidFill>
                <a:latin typeface="Calibri"/>
                <a:ea typeface="Calibri"/>
                <a:cs typeface="Calibri"/>
                <a:sym typeface="Calibri"/>
              </a:rPr>
              <a:t>Basso costo</a:t>
            </a:r>
            <a:endParaRPr/>
          </a:p>
          <a:p>
            <a:pPr indent="-342900" lvl="0" marL="342900" marR="0" rtl="0" algn="l">
              <a:spcBef>
                <a:spcPts val="0"/>
              </a:spcBef>
              <a:spcAft>
                <a:spcPts val="0"/>
              </a:spcAft>
              <a:buClr>
                <a:schemeClr val="dk1"/>
              </a:buClr>
              <a:buSzPts val="2400"/>
              <a:buFont typeface="Calibri"/>
              <a:buChar char="-"/>
            </a:pPr>
            <a:r>
              <a:rPr lang="it-IT" sz="2400">
                <a:solidFill>
                  <a:schemeClr val="dk1"/>
                </a:solidFill>
                <a:latin typeface="Calibri"/>
                <a:ea typeface="Calibri"/>
                <a:cs typeface="Calibri"/>
                <a:sym typeface="Calibri"/>
              </a:rPr>
              <a:t>(Generalmente) poco ingombrante</a:t>
            </a:r>
            <a:endParaRPr/>
          </a:p>
          <a:p>
            <a:pPr indent="-342900" lvl="0" marL="342900" marR="0" rtl="0" algn="l">
              <a:spcBef>
                <a:spcPts val="0"/>
              </a:spcBef>
              <a:spcAft>
                <a:spcPts val="0"/>
              </a:spcAft>
              <a:buClr>
                <a:schemeClr val="dk1"/>
              </a:buClr>
              <a:buSzPts val="2400"/>
              <a:buFont typeface="Calibri"/>
              <a:buChar char="-"/>
            </a:pPr>
            <a:r>
              <a:rPr lang="it-IT" sz="2400">
                <a:solidFill>
                  <a:schemeClr val="dk1"/>
                </a:solidFill>
                <a:latin typeface="Calibri"/>
                <a:ea typeface="Calibri"/>
                <a:cs typeface="Calibri"/>
                <a:sym typeface="Calibri"/>
              </a:rPr>
              <a:t>Alta risoluzione</a:t>
            </a:r>
            <a:endParaRPr/>
          </a:p>
          <a:p>
            <a:pPr indent="-342900" lvl="0" marL="342900" marR="0" rtl="0" algn="l">
              <a:spcBef>
                <a:spcPts val="0"/>
              </a:spcBef>
              <a:spcAft>
                <a:spcPts val="0"/>
              </a:spcAft>
              <a:buClr>
                <a:schemeClr val="dk1"/>
              </a:buClr>
              <a:buSzPts val="2400"/>
              <a:buFont typeface="Calibri"/>
              <a:buChar char="-"/>
            </a:pPr>
            <a:r>
              <a:rPr lang="it-IT" sz="2400">
                <a:solidFill>
                  <a:schemeClr val="dk1"/>
                </a:solidFill>
                <a:latin typeface="Calibri"/>
                <a:ea typeface="Calibri"/>
                <a:cs typeface="Calibri"/>
                <a:sym typeface="Calibri"/>
              </a:rPr>
              <a:t>Alta frequenza di campionamento</a:t>
            </a:r>
            <a:endParaRPr/>
          </a:p>
          <a:p>
            <a:pPr indent="0" lvl="0" marL="0" marR="0" rtl="0" algn="l">
              <a:spcBef>
                <a:spcPts val="0"/>
              </a:spcBef>
              <a:spcAft>
                <a:spcPts val="0"/>
              </a:spcAft>
              <a:buNone/>
            </a:pPr>
            <a:r>
              <a:t/>
            </a:r>
            <a:endParaRPr sz="2400">
              <a:solidFill>
                <a:srgbClr val="C00000"/>
              </a:solidFill>
              <a:latin typeface="Calibri"/>
              <a:ea typeface="Calibri"/>
              <a:cs typeface="Calibri"/>
              <a:sym typeface="Calibri"/>
            </a:endParaRPr>
          </a:p>
          <a:p>
            <a:pPr indent="0" lvl="0" marL="0" marR="0" rtl="0" algn="l">
              <a:spcBef>
                <a:spcPts val="0"/>
              </a:spcBef>
              <a:spcAft>
                <a:spcPts val="0"/>
              </a:spcAft>
              <a:buNone/>
            </a:pPr>
            <a:r>
              <a:rPr b="1" lang="it-IT" sz="2400">
                <a:solidFill>
                  <a:srgbClr val="C00000"/>
                </a:solidFill>
                <a:latin typeface="Calibri"/>
                <a:ea typeface="Calibri"/>
                <a:cs typeface="Calibri"/>
                <a:sym typeface="Calibri"/>
              </a:rPr>
              <a:t>CONTRO:</a:t>
            </a:r>
            <a:r>
              <a:rPr lang="it-IT" sz="2400">
                <a:solidFill>
                  <a:srgbClr val="C00000"/>
                </a:solidFill>
                <a:latin typeface="Calibri"/>
                <a:ea typeface="Calibri"/>
                <a:cs typeface="Calibri"/>
                <a:sym typeface="Calibri"/>
              </a:rPr>
              <a:t>  </a:t>
            </a:r>
            <a:endParaRPr/>
          </a:p>
          <a:p>
            <a:pPr indent="-342900" lvl="0" marL="342900" marR="0" rtl="0" algn="l">
              <a:spcBef>
                <a:spcPts val="0"/>
              </a:spcBef>
              <a:spcAft>
                <a:spcPts val="0"/>
              </a:spcAft>
              <a:buClr>
                <a:schemeClr val="dk1"/>
              </a:buClr>
              <a:buSzPts val="2400"/>
              <a:buFont typeface="Noto Sans Symbols"/>
              <a:buChar char="🡪"/>
            </a:pPr>
            <a:r>
              <a:rPr lang="it-IT" sz="2400">
                <a:solidFill>
                  <a:schemeClr val="dk1"/>
                </a:solidFill>
                <a:latin typeface="Calibri"/>
                <a:ea typeface="Calibri"/>
                <a:cs typeface="Calibri"/>
                <a:sym typeface="Calibri"/>
              </a:rPr>
              <a:t>E’ richiesto un ambiente privo di distorsioni del campo magnetico </a:t>
            </a:r>
            <a:endParaRPr/>
          </a:p>
          <a:p>
            <a:pPr indent="-342900" lvl="0" marL="342900" marR="0" rtl="0" algn="l">
              <a:spcBef>
                <a:spcPts val="0"/>
              </a:spcBef>
              <a:spcAft>
                <a:spcPts val="0"/>
              </a:spcAft>
              <a:buClr>
                <a:schemeClr val="dk1"/>
              </a:buClr>
              <a:buSzPts val="2400"/>
              <a:buFont typeface="Noto Sans Symbols"/>
              <a:buChar char="🡪"/>
            </a:pPr>
            <a:r>
              <a:rPr lang="it-IT" sz="2400">
                <a:solidFill>
                  <a:schemeClr val="dk1"/>
                </a:solidFill>
                <a:latin typeface="Calibri"/>
                <a:ea typeface="Calibri"/>
                <a:cs typeface="Calibri"/>
                <a:sym typeface="Calibri"/>
              </a:rPr>
              <a:t>A differenza dei sistemi elettromeccanici, i volumi di cattura per questo tipo di sistemi sono notevolmente più piccoli (</a:t>
            </a:r>
            <a:r>
              <a:rPr i="1" lang="it-IT" sz="2400">
                <a:solidFill>
                  <a:schemeClr val="dk1"/>
                </a:solidFill>
                <a:latin typeface="Calibri"/>
                <a:ea typeface="Calibri"/>
                <a:cs typeface="Calibri"/>
                <a:sym typeface="Calibri"/>
              </a:rPr>
              <a:t>va bene per il reaching, ma non per la deambulazione!)</a:t>
            </a:r>
            <a:r>
              <a:rPr lang="it-IT" sz="2400">
                <a:solidFill>
                  <a:schemeClr val="dk1"/>
                </a:solidFill>
                <a:latin typeface="Calibri"/>
                <a:ea typeface="Calibri"/>
                <a:cs typeface="Calibri"/>
                <a:sym typeface="Calibri"/>
              </a:rPr>
              <a:t> </a:t>
            </a:r>
            <a:endParaRPr/>
          </a:p>
        </p:txBody>
      </p:sp>
      <p:pic>
        <p:nvPicPr>
          <p:cNvPr id="360" name="Google Shape;360;p27"/>
          <p:cNvPicPr preferRelativeResize="0"/>
          <p:nvPr/>
        </p:nvPicPr>
        <p:blipFill rotWithShape="1">
          <a:blip r:embed="rId3">
            <a:alphaModFix/>
          </a:blip>
          <a:srcRect b="0" l="0" r="0" t="0"/>
          <a:stretch/>
        </p:blipFill>
        <p:spPr>
          <a:xfrm>
            <a:off x="5164769" y="2553515"/>
            <a:ext cx="3397838" cy="1909585"/>
          </a:xfrm>
          <a:prstGeom prst="rect">
            <a:avLst/>
          </a:prstGeom>
          <a:noFill/>
          <a:ln>
            <a:noFill/>
          </a:ln>
        </p:spPr>
      </p:pic>
      <p:pic>
        <p:nvPicPr>
          <p:cNvPr id="361" name="Google Shape;361;p27"/>
          <p:cNvPicPr preferRelativeResize="0"/>
          <p:nvPr/>
        </p:nvPicPr>
        <p:blipFill rotWithShape="1">
          <a:blip r:embed="rId4">
            <a:alphaModFix/>
          </a:blip>
          <a:srcRect b="0" l="0" r="0" t="0"/>
          <a:stretch/>
        </p:blipFill>
        <p:spPr>
          <a:xfrm>
            <a:off x="8912315" y="3023187"/>
            <a:ext cx="3180470" cy="212031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8"/>
          <p:cNvSpPr txBox="1"/>
          <p:nvPr>
            <p:ph type="title"/>
          </p:nvPr>
        </p:nvSpPr>
        <p:spPr>
          <a:xfrm>
            <a:off x="0" y="-244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SISTEMI INERZIALI</a:t>
            </a:r>
            <a:endParaRPr/>
          </a:p>
        </p:txBody>
      </p:sp>
      <p:sp>
        <p:nvSpPr>
          <p:cNvPr id="367" name="Google Shape;367;p28"/>
          <p:cNvSpPr txBox="1"/>
          <p:nvPr>
            <p:ph idx="1" type="body"/>
          </p:nvPr>
        </p:nvSpPr>
        <p:spPr>
          <a:xfrm>
            <a:off x="0" y="752116"/>
            <a:ext cx="894969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it-IT"/>
              <a:t>I sistemi di tipo inerziale combinano segnali provenienti da: </a:t>
            </a:r>
            <a:endParaRPr/>
          </a:p>
          <a:p>
            <a:pPr indent="-228600" lvl="0" marL="228600" rtl="0" algn="l">
              <a:lnSpc>
                <a:spcPct val="90000"/>
              </a:lnSpc>
              <a:spcBef>
                <a:spcPts val="1000"/>
              </a:spcBef>
              <a:spcAft>
                <a:spcPts val="0"/>
              </a:spcAft>
              <a:buClr>
                <a:schemeClr val="dk1"/>
              </a:buClr>
              <a:buSzPts val="2800"/>
              <a:buFont typeface="Calibri"/>
              <a:buChar char="-"/>
            </a:pPr>
            <a:r>
              <a:rPr b="1" lang="it-IT"/>
              <a:t>accelerometro</a:t>
            </a:r>
            <a:r>
              <a:rPr lang="it-IT"/>
              <a:t> (accelerazione)</a:t>
            </a:r>
            <a:endParaRPr/>
          </a:p>
          <a:p>
            <a:pPr indent="-228600" lvl="0" marL="228600" rtl="0" algn="l">
              <a:lnSpc>
                <a:spcPct val="90000"/>
              </a:lnSpc>
              <a:spcBef>
                <a:spcPts val="1000"/>
              </a:spcBef>
              <a:spcAft>
                <a:spcPts val="0"/>
              </a:spcAft>
              <a:buClr>
                <a:schemeClr val="dk1"/>
              </a:buClr>
              <a:buSzPts val="2800"/>
              <a:buFont typeface="Calibri"/>
              <a:buChar char="-"/>
            </a:pPr>
            <a:r>
              <a:rPr b="1" lang="it-IT"/>
              <a:t>giroscopio</a:t>
            </a:r>
            <a:r>
              <a:rPr lang="it-IT"/>
              <a:t> (velocità di rotazione angolare)</a:t>
            </a:r>
            <a:endParaRPr/>
          </a:p>
          <a:p>
            <a:pPr indent="-228600" lvl="0" marL="228600" rtl="0" algn="l">
              <a:lnSpc>
                <a:spcPct val="90000"/>
              </a:lnSpc>
              <a:spcBef>
                <a:spcPts val="1000"/>
              </a:spcBef>
              <a:spcAft>
                <a:spcPts val="0"/>
              </a:spcAft>
              <a:buClr>
                <a:schemeClr val="dk1"/>
              </a:buClr>
              <a:buSzPts val="2800"/>
              <a:buFont typeface="Calibri"/>
              <a:buChar char="-"/>
            </a:pPr>
            <a:r>
              <a:rPr b="1" lang="it-IT"/>
              <a:t>magnetometro</a:t>
            </a:r>
            <a:r>
              <a:rPr lang="it-IT"/>
              <a:t> (orientamento del sensore rispetto al campo magnetico terrestre)</a:t>
            </a:r>
            <a:endParaRPr/>
          </a:p>
          <a:p>
            <a:pPr indent="-50800" lvl="0" marL="228600" rtl="0" algn="l">
              <a:lnSpc>
                <a:spcPct val="90000"/>
              </a:lnSpc>
              <a:spcBef>
                <a:spcPts val="1000"/>
              </a:spcBef>
              <a:spcAft>
                <a:spcPts val="0"/>
              </a:spcAft>
              <a:buClr>
                <a:schemeClr val="dk1"/>
              </a:buClr>
              <a:buSzPts val="2800"/>
              <a:buFont typeface="Calibri"/>
              <a:buNone/>
            </a:pPr>
            <a:r>
              <a:t/>
            </a:r>
            <a:endParaRPr/>
          </a:p>
          <a:p>
            <a:pPr indent="-50800" lvl="0" marL="228600" rtl="0" algn="l">
              <a:lnSpc>
                <a:spcPct val="90000"/>
              </a:lnSpc>
              <a:spcBef>
                <a:spcPts val="1000"/>
              </a:spcBef>
              <a:spcAft>
                <a:spcPts val="0"/>
              </a:spcAft>
              <a:buClr>
                <a:schemeClr val="dk1"/>
              </a:buClr>
              <a:buSzPts val="2800"/>
              <a:buFont typeface="Calibri"/>
              <a:buNone/>
            </a:pPr>
            <a:r>
              <a:t/>
            </a:r>
            <a:endParaRPr/>
          </a:p>
          <a:p>
            <a:pPr indent="-50800" lvl="0" marL="228600" rtl="0" algn="l">
              <a:lnSpc>
                <a:spcPct val="90000"/>
              </a:lnSpc>
              <a:spcBef>
                <a:spcPts val="1000"/>
              </a:spcBef>
              <a:spcAft>
                <a:spcPts val="0"/>
              </a:spcAft>
              <a:buClr>
                <a:schemeClr val="dk1"/>
              </a:buClr>
              <a:buSzPts val="2800"/>
              <a:buFont typeface="Calibri"/>
              <a:buNone/>
            </a:pPr>
            <a:r>
              <a:t/>
            </a:r>
            <a:endParaRPr/>
          </a:p>
          <a:p>
            <a:pPr indent="0" lvl="0" marL="0" rtl="0" algn="l">
              <a:lnSpc>
                <a:spcPct val="90000"/>
              </a:lnSpc>
              <a:spcBef>
                <a:spcPts val="1000"/>
              </a:spcBef>
              <a:spcAft>
                <a:spcPts val="0"/>
              </a:spcAft>
              <a:buClr>
                <a:schemeClr val="dk1"/>
              </a:buClr>
              <a:buSzPts val="2800"/>
              <a:buNone/>
            </a:pPr>
            <a:r>
              <a:t/>
            </a:r>
            <a:endParaRPr/>
          </a:p>
        </p:txBody>
      </p:sp>
      <p:pic>
        <p:nvPicPr>
          <p:cNvPr id="368" name="Google Shape;368;p28"/>
          <p:cNvPicPr preferRelativeResize="0"/>
          <p:nvPr/>
        </p:nvPicPr>
        <p:blipFill rotWithShape="1">
          <a:blip r:embed="rId3">
            <a:alphaModFix/>
          </a:blip>
          <a:srcRect b="0" l="0" r="0" t="0"/>
          <a:stretch/>
        </p:blipFill>
        <p:spPr>
          <a:xfrm>
            <a:off x="8717175" y="3369586"/>
            <a:ext cx="2438505" cy="2119448"/>
          </a:xfrm>
          <a:prstGeom prst="rect">
            <a:avLst/>
          </a:prstGeom>
          <a:noFill/>
          <a:ln>
            <a:noFill/>
          </a:ln>
        </p:spPr>
      </p:pic>
      <p:pic>
        <p:nvPicPr>
          <p:cNvPr id="369" name="Google Shape;369;p28"/>
          <p:cNvPicPr preferRelativeResize="0"/>
          <p:nvPr/>
        </p:nvPicPr>
        <p:blipFill rotWithShape="1">
          <a:blip r:embed="rId4">
            <a:alphaModFix/>
          </a:blip>
          <a:srcRect b="0" l="0" r="0" t="0"/>
          <a:stretch/>
        </p:blipFill>
        <p:spPr>
          <a:xfrm>
            <a:off x="8394590" y="1585047"/>
            <a:ext cx="3728830" cy="1027033"/>
          </a:xfrm>
          <a:prstGeom prst="rect">
            <a:avLst/>
          </a:prstGeom>
          <a:noFill/>
          <a:ln>
            <a:noFill/>
          </a:ln>
        </p:spPr>
      </p:pic>
      <p:sp>
        <p:nvSpPr>
          <p:cNvPr id="370" name="Google Shape;370;p28"/>
          <p:cNvSpPr txBox="1"/>
          <p:nvPr/>
        </p:nvSpPr>
        <p:spPr>
          <a:xfrm>
            <a:off x="99060" y="3116199"/>
            <a:ext cx="12093000" cy="415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C00000"/>
                </a:solidFill>
                <a:latin typeface="Calibri"/>
                <a:ea typeface="Calibri"/>
                <a:cs typeface="Calibri"/>
                <a:sym typeface="Calibri"/>
              </a:rPr>
              <a:t>PRO:</a:t>
            </a:r>
            <a:endParaRPr/>
          </a:p>
          <a:p>
            <a:pPr indent="0" lvl="0" marL="0" marR="0" rtl="0" algn="l">
              <a:spcBef>
                <a:spcPts val="0"/>
              </a:spcBef>
              <a:spcAft>
                <a:spcPts val="0"/>
              </a:spcAft>
              <a:buNone/>
            </a:pPr>
            <a:r>
              <a:rPr lang="it-IT" sz="2400">
                <a:solidFill>
                  <a:schemeClr val="dk1"/>
                </a:solidFill>
                <a:latin typeface="Calibri"/>
                <a:ea typeface="Calibri"/>
                <a:cs typeface="Calibri"/>
                <a:sym typeface="Calibri"/>
              </a:rPr>
              <a:t>Buone frequenze di campionamento</a:t>
            </a:r>
            <a:endParaRPr/>
          </a:p>
          <a:p>
            <a:pPr indent="0" lvl="0" marL="0" marR="0" rtl="0" algn="l">
              <a:spcBef>
                <a:spcPts val="0"/>
              </a:spcBef>
              <a:spcAft>
                <a:spcPts val="0"/>
              </a:spcAft>
              <a:buNone/>
            </a:pPr>
            <a:r>
              <a:rPr lang="it-IT" sz="2400">
                <a:solidFill>
                  <a:schemeClr val="dk1"/>
                </a:solidFill>
                <a:latin typeface="Calibri"/>
                <a:ea typeface="Calibri"/>
                <a:cs typeface="Calibri"/>
                <a:sym typeface="Calibri"/>
              </a:rPr>
              <a:t>Basso ingombro</a:t>
            </a:r>
            <a:endParaRPr/>
          </a:p>
          <a:p>
            <a:pPr indent="0" lvl="0" marL="0" marR="0" rtl="0" algn="l">
              <a:spcBef>
                <a:spcPts val="0"/>
              </a:spcBef>
              <a:spcAft>
                <a:spcPts val="0"/>
              </a:spcAft>
              <a:buNone/>
            </a:pPr>
            <a:r>
              <a:rPr lang="it-IT" sz="2400">
                <a:solidFill>
                  <a:schemeClr val="dk1"/>
                </a:solidFill>
                <a:latin typeface="Calibri"/>
                <a:ea typeface="Calibri"/>
                <a:cs typeface="Calibri"/>
                <a:sym typeface="Calibri"/>
              </a:rPr>
              <a:t>(Relativo) basso costo </a:t>
            </a:r>
            <a:endParaRPr/>
          </a:p>
          <a:p>
            <a:pPr indent="0" lvl="0" marL="0" marR="0" rtl="0" algn="l">
              <a:spcBef>
                <a:spcPts val="0"/>
              </a:spcBef>
              <a:spcAft>
                <a:spcPts val="0"/>
              </a:spcAft>
              <a:buNone/>
            </a:pPr>
            <a:r>
              <a:rPr lang="it-IT" sz="2400">
                <a:solidFill>
                  <a:schemeClr val="dk1"/>
                </a:solidFill>
                <a:latin typeface="Calibri"/>
                <a:ea typeface="Calibri"/>
                <a:cs typeface="Calibri"/>
                <a:sym typeface="Calibri"/>
              </a:rPr>
              <a:t>Campo di misura più ampio rispetto ai sistemi ottici</a:t>
            </a:r>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rPr b="1" lang="it-IT" sz="2400">
                <a:solidFill>
                  <a:srgbClr val="C00000"/>
                </a:solidFill>
                <a:latin typeface="Calibri"/>
                <a:ea typeface="Calibri"/>
                <a:cs typeface="Calibri"/>
                <a:sym typeface="Calibri"/>
              </a:rPr>
              <a:t>CONTRO:</a:t>
            </a:r>
            <a:endParaRPr/>
          </a:p>
          <a:p>
            <a:pPr indent="0" lvl="0" marL="0" marR="0" rtl="0" algn="l">
              <a:spcBef>
                <a:spcPts val="0"/>
              </a:spcBef>
              <a:spcAft>
                <a:spcPts val="0"/>
              </a:spcAft>
              <a:buNone/>
            </a:pPr>
            <a:r>
              <a:rPr lang="it-IT" sz="2400">
                <a:solidFill>
                  <a:schemeClr val="dk1"/>
                </a:solidFill>
                <a:latin typeface="Calibri"/>
                <a:ea typeface="Calibri"/>
                <a:cs typeface="Calibri"/>
                <a:sym typeface="Calibri"/>
              </a:rPr>
              <a:t>Tutti i tre tipi di sensori possono fornire intrinsecamente degli errori che in parte vengono corretti integrando i dati tra di loro. In ogni caso, i sistemi inerziali presentano anche problematiche di drift (se utilizzate per tempi relativamente brevi sono trascurabili).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9"/>
          <p:cNvSpPr txBox="1"/>
          <p:nvPr>
            <p:ph type="title"/>
          </p:nvPr>
        </p:nvSpPr>
        <p:spPr>
          <a:xfrm>
            <a:off x="0" y="-244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SISTEMI OPTOMETRICI marker based</a:t>
            </a:r>
            <a:endParaRPr b="1">
              <a:solidFill>
                <a:srgbClr val="C00000"/>
              </a:solidFill>
              <a:latin typeface="Calibri"/>
              <a:ea typeface="Calibri"/>
              <a:cs typeface="Calibri"/>
              <a:sym typeface="Calibri"/>
            </a:endParaRPr>
          </a:p>
        </p:txBody>
      </p:sp>
      <p:sp>
        <p:nvSpPr>
          <p:cNvPr id="376" name="Google Shape;376;p29"/>
          <p:cNvSpPr txBox="1"/>
          <p:nvPr>
            <p:ph idx="1" type="body"/>
          </p:nvPr>
        </p:nvSpPr>
        <p:spPr>
          <a:xfrm>
            <a:off x="148590" y="729256"/>
            <a:ext cx="11727180" cy="590014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lang="it-IT" sz="2400"/>
              <a:t>Nonostante l’avvento dei sensori inerziali, l'analisi strumentale del moto è </a:t>
            </a:r>
            <a:r>
              <a:rPr b="1" i="1" lang="it-IT" sz="2400"/>
              <a:t>tradizionalmente</a:t>
            </a:r>
            <a:r>
              <a:rPr lang="it-IT" sz="2400"/>
              <a:t> eseguita tramite sistemi </a:t>
            </a:r>
            <a:r>
              <a:rPr b="1" lang="it-IT" sz="2400"/>
              <a:t>opto-elettronici</a:t>
            </a:r>
            <a:r>
              <a:rPr lang="it-IT" sz="2400"/>
              <a:t>, detti anche </a:t>
            </a:r>
            <a:r>
              <a:rPr b="1" lang="it-IT" sz="2400"/>
              <a:t>stereofotogrammetrici</a:t>
            </a:r>
            <a:r>
              <a:rPr lang="it-IT" sz="2400"/>
              <a:t>, che assolvono il loro scopo attraverso l’impiego di set di particolari telecamere (devono essercene almeno due) in grado di ricostruire l'andamento nel tempo della posizione assunta dai markers, indossati dal soggetto.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Font typeface="Calibri"/>
              <a:buNone/>
            </a:pPr>
            <a:r>
              <a:t/>
            </a:r>
            <a:endParaRPr/>
          </a:p>
          <a:p>
            <a:pPr indent="0" lvl="0" marL="0" rtl="0" algn="l">
              <a:lnSpc>
                <a:spcPct val="90000"/>
              </a:lnSpc>
              <a:spcBef>
                <a:spcPts val="1000"/>
              </a:spcBef>
              <a:spcAft>
                <a:spcPts val="0"/>
              </a:spcAft>
              <a:buClr>
                <a:schemeClr val="dk1"/>
              </a:buClr>
              <a:buSzPts val="2800"/>
              <a:buNone/>
            </a:pPr>
            <a:r>
              <a:t/>
            </a:r>
            <a:endParaRPr/>
          </a:p>
        </p:txBody>
      </p:sp>
      <p:sp>
        <p:nvSpPr>
          <p:cNvPr id="377" name="Google Shape;377;p29"/>
          <p:cNvSpPr txBox="1"/>
          <p:nvPr/>
        </p:nvSpPr>
        <p:spPr>
          <a:xfrm>
            <a:off x="148590" y="5174636"/>
            <a:ext cx="11894820" cy="19082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lang="it-IT" sz="2000">
                <a:solidFill>
                  <a:schemeClr val="dk1"/>
                </a:solidFill>
                <a:latin typeface="Calibri"/>
                <a:ea typeface="Calibri"/>
                <a:cs typeface="Calibri"/>
                <a:sym typeface="Calibri"/>
              </a:rPr>
              <a:t>La dimensione e la forma dei marker dipendono dalla risoluzione della camera, e possono essere di due tipologie: </a:t>
            </a:r>
            <a:endParaRPr/>
          </a:p>
          <a:p>
            <a:pPr indent="-127000" lvl="0" marL="0" marR="0" rtl="0" algn="l">
              <a:spcBef>
                <a:spcPts val="0"/>
              </a:spcBef>
              <a:spcAft>
                <a:spcPts val="0"/>
              </a:spcAft>
              <a:buClr>
                <a:schemeClr val="dk1"/>
              </a:buClr>
              <a:buSzPts val="2000"/>
              <a:buFont typeface="Calibri"/>
              <a:buChar char="-"/>
            </a:pPr>
            <a:r>
              <a:rPr b="1" lang="it-IT" sz="2000">
                <a:solidFill>
                  <a:schemeClr val="dk1"/>
                </a:solidFill>
                <a:latin typeface="Calibri"/>
                <a:ea typeface="Calibri"/>
                <a:cs typeface="Calibri"/>
                <a:sym typeface="Calibri"/>
              </a:rPr>
              <a:t>Markers passivi:</a:t>
            </a:r>
            <a:r>
              <a:rPr lang="it-IT" sz="2000">
                <a:solidFill>
                  <a:schemeClr val="dk1"/>
                </a:solidFill>
                <a:latin typeface="Calibri"/>
                <a:ea typeface="Calibri"/>
                <a:cs typeface="Calibri"/>
                <a:sym typeface="Calibri"/>
              </a:rPr>
              <a:t> sono composti da materiale retroriflettente di forma sferica che riflettono la luce che deriva da dei LEDs equipaggiati dalla camera </a:t>
            </a:r>
            <a:endParaRPr/>
          </a:p>
          <a:p>
            <a:pPr indent="-127000" lvl="0" marL="0" marR="0" rtl="0" algn="l">
              <a:spcBef>
                <a:spcPts val="0"/>
              </a:spcBef>
              <a:spcAft>
                <a:spcPts val="0"/>
              </a:spcAft>
              <a:buClr>
                <a:schemeClr val="dk1"/>
              </a:buClr>
              <a:buSzPts val="2000"/>
              <a:buFont typeface="Calibri"/>
              <a:buChar char="-"/>
            </a:pPr>
            <a:r>
              <a:rPr b="1" lang="it-IT" sz="2000">
                <a:solidFill>
                  <a:schemeClr val="dk1"/>
                </a:solidFill>
                <a:latin typeface="Calibri"/>
                <a:ea typeface="Calibri"/>
                <a:cs typeface="Calibri"/>
                <a:sym typeface="Calibri"/>
              </a:rPr>
              <a:t>Markers attivi:</a:t>
            </a:r>
            <a:r>
              <a:rPr lang="it-IT" sz="2000">
                <a:solidFill>
                  <a:schemeClr val="dk1"/>
                </a:solidFill>
                <a:latin typeface="Calibri"/>
                <a:ea typeface="Calibri"/>
                <a:cs typeface="Calibri"/>
                <a:sym typeface="Calibri"/>
              </a:rPr>
              <a:t> in questo caso i markers sono propriamente dei LEDs che inviano dei segnali luminosi alle camere, possono illuminarsi singolarmente evitando così il bisogno di identificare ogni marker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tesi forse definitiva 6 12 12" id="378" name="Google Shape;378;p29"/>
          <p:cNvPicPr preferRelativeResize="0"/>
          <p:nvPr/>
        </p:nvPicPr>
        <p:blipFill rotWithShape="1">
          <a:blip r:embed="rId3">
            <a:alphaModFix/>
          </a:blip>
          <a:srcRect b="0" l="0" r="0" t="0"/>
          <a:stretch/>
        </p:blipFill>
        <p:spPr>
          <a:xfrm>
            <a:off x="2483625" y="2557032"/>
            <a:ext cx="4220527" cy="2385515"/>
          </a:xfrm>
          <a:prstGeom prst="rect">
            <a:avLst/>
          </a:prstGeom>
          <a:noFill/>
          <a:ln>
            <a:noFill/>
          </a:ln>
        </p:spPr>
      </p:pic>
      <p:pic>
        <p:nvPicPr>
          <p:cNvPr descr="Sistemi stereofotogrammetrici 3D optoelettronici | Istituto ATS" id="379" name="Google Shape;379;p29"/>
          <p:cNvPicPr preferRelativeResize="0"/>
          <p:nvPr/>
        </p:nvPicPr>
        <p:blipFill rotWithShape="1">
          <a:blip r:embed="rId4">
            <a:alphaModFix/>
          </a:blip>
          <a:srcRect b="0" l="0" r="0" t="0"/>
          <a:stretch/>
        </p:blipFill>
        <p:spPr>
          <a:xfrm>
            <a:off x="316229" y="2744471"/>
            <a:ext cx="1646443" cy="2226537"/>
          </a:xfrm>
          <a:prstGeom prst="rect">
            <a:avLst/>
          </a:prstGeom>
          <a:noFill/>
          <a:ln>
            <a:noFill/>
          </a:ln>
        </p:spPr>
      </p:pic>
      <p:pic>
        <p:nvPicPr>
          <p:cNvPr id="380" name="Google Shape;380;p29"/>
          <p:cNvPicPr preferRelativeResize="0"/>
          <p:nvPr/>
        </p:nvPicPr>
        <p:blipFill rotWithShape="1">
          <a:blip r:embed="rId5">
            <a:alphaModFix/>
          </a:blip>
          <a:srcRect b="0" l="0" r="0" t="0"/>
          <a:stretch/>
        </p:blipFill>
        <p:spPr>
          <a:xfrm>
            <a:off x="9979022" y="2384807"/>
            <a:ext cx="2212978" cy="1654046"/>
          </a:xfrm>
          <a:prstGeom prst="rect">
            <a:avLst/>
          </a:prstGeom>
          <a:noFill/>
          <a:ln>
            <a:noFill/>
          </a:ln>
        </p:spPr>
      </p:pic>
      <p:pic>
        <p:nvPicPr>
          <p:cNvPr descr="Analisi Cinematica del Movimento: 8 telecamere a infrarossi" id="381" name="Google Shape;381;p29"/>
          <p:cNvPicPr preferRelativeResize="0"/>
          <p:nvPr/>
        </p:nvPicPr>
        <p:blipFill rotWithShape="1">
          <a:blip r:embed="rId6">
            <a:alphaModFix/>
          </a:blip>
          <a:srcRect b="0" l="0" r="0" t="0"/>
          <a:stretch/>
        </p:blipFill>
        <p:spPr>
          <a:xfrm>
            <a:off x="7733122" y="3499206"/>
            <a:ext cx="1759237" cy="1505849"/>
          </a:xfrm>
          <a:prstGeom prst="rect">
            <a:avLst/>
          </a:prstGeom>
          <a:noFill/>
          <a:ln>
            <a:noFill/>
          </a:ln>
        </p:spPr>
      </p:pic>
      <p:pic>
        <p:nvPicPr>
          <p:cNvPr id="382" name="Google Shape;382;p29"/>
          <p:cNvPicPr preferRelativeResize="0"/>
          <p:nvPr/>
        </p:nvPicPr>
        <p:blipFill rotWithShape="1">
          <a:blip r:embed="rId7">
            <a:alphaModFix/>
          </a:blip>
          <a:srcRect b="0" l="0" r="0" t="0"/>
          <a:stretch/>
        </p:blipFill>
        <p:spPr>
          <a:xfrm>
            <a:off x="6852742" y="2444857"/>
            <a:ext cx="2781766" cy="7669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3"/>
          <p:cNvSpPr txBox="1"/>
          <p:nvPr>
            <p:ph type="title"/>
          </p:nvPr>
        </p:nvSpPr>
        <p:spPr>
          <a:xfrm>
            <a:off x="0" y="-23417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Bionic glove</a:t>
            </a:r>
            <a:endParaRPr b="1">
              <a:solidFill>
                <a:srgbClr val="C00000"/>
              </a:solidFill>
              <a:latin typeface="Calibri"/>
              <a:ea typeface="Calibri"/>
              <a:cs typeface="Calibri"/>
              <a:sym typeface="Calibri"/>
            </a:endParaRPr>
          </a:p>
        </p:txBody>
      </p:sp>
      <p:pic>
        <p:nvPicPr>
          <p:cNvPr id="109" name="Google Shape;109;p3"/>
          <p:cNvPicPr preferRelativeResize="0"/>
          <p:nvPr/>
        </p:nvPicPr>
        <p:blipFill rotWithShape="1">
          <a:blip r:embed="rId3">
            <a:alphaModFix/>
          </a:blip>
          <a:srcRect b="0" l="0" r="0" t="0"/>
          <a:stretch/>
        </p:blipFill>
        <p:spPr>
          <a:xfrm>
            <a:off x="139701" y="2230984"/>
            <a:ext cx="4114800" cy="2743200"/>
          </a:xfrm>
          <a:prstGeom prst="rect">
            <a:avLst/>
          </a:prstGeom>
          <a:noFill/>
          <a:ln>
            <a:noFill/>
          </a:ln>
        </p:spPr>
      </p:pic>
      <p:pic>
        <p:nvPicPr>
          <p:cNvPr id="110" name="Google Shape;110;p3"/>
          <p:cNvPicPr preferRelativeResize="0"/>
          <p:nvPr/>
        </p:nvPicPr>
        <p:blipFill rotWithShape="1">
          <a:blip r:embed="rId4">
            <a:alphaModFix/>
          </a:blip>
          <a:srcRect b="0" l="0" r="0" t="0"/>
          <a:stretch/>
        </p:blipFill>
        <p:spPr>
          <a:xfrm>
            <a:off x="139700" y="803693"/>
            <a:ext cx="10240804" cy="1427291"/>
          </a:xfrm>
          <a:prstGeom prst="rect">
            <a:avLst/>
          </a:prstGeom>
          <a:noFill/>
          <a:ln>
            <a:noFill/>
          </a:ln>
        </p:spPr>
      </p:pic>
      <p:pic>
        <p:nvPicPr>
          <p:cNvPr id="111" name="Google Shape;111;p3"/>
          <p:cNvPicPr preferRelativeResize="0"/>
          <p:nvPr/>
        </p:nvPicPr>
        <p:blipFill rotWithShape="1">
          <a:blip r:embed="rId5">
            <a:alphaModFix/>
          </a:blip>
          <a:srcRect b="0" l="0" r="0" t="0"/>
          <a:stretch/>
        </p:blipFill>
        <p:spPr>
          <a:xfrm>
            <a:off x="8102600" y="2669429"/>
            <a:ext cx="4466268" cy="4459487"/>
          </a:xfrm>
          <a:prstGeom prst="rect">
            <a:avLst/>
          </a:prstGeom>
          <a:noFill/>
          <a:ln>
            <a:noFill/>
          </a:ln>
        </p:spPr>
      </p:pic>
      <p:sp>
        <p:nvSpPr>
          <p:cNvPr id="112" name="Google Shape;112;p3"/>
          <p:cNvSpPr txBox="1"/>
          <p:nvPr/>
        </p:nvSpPr>
        <p:spPr>
          <a:xfrm>
            <a:off x="6680201" y="4899173"/>
            <a:ext cx="284479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it-IT" sz="1800" u="none" cap="none" strike="noStrike">
                <a:solidFill>
                  <a:schemeClr val="dk1"/>
                </a:solidFill>
                <a:latin typeface="Calibri"/>
                <a:ea typeface="Calibri"/>
                <a:cs typeface="Calibri"/>
                <a:sym typeface="Calibri"/>
              </a:rPr>
              <a:t>Inviluppo della stimolazione per abduttore pollice ed estensore delle dita</a:t>
            </a:r>
            <a:endParaRPr/>
          </a:p>
        </p:txBody>
      </p:sp>
      <p:sp>
        <p:nvSpPr>
          <p:cNvPr id="113" name="Google Shape;113;p3"/>
          <p:cNvSpPr txBox="1"/>
          <p:nvPr/>
        </p:nvSpPr>
        <p:spPr>
          <a:xfrm>
            <a:off x="6908800" y="5928291"/>
            <a:ext cx="28447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Calibri"/>
                <a:ea typeface="Calibri"/>
                <a:cs typeface="Calibri"/>
                <a:sym typeface="Calibri"/>
              </a:rPr>
              <a:t>Inviluppo della stimolazione per flessori delle dita</a:t>
            </a:r>
            <a:endParaRPr/>
          </a:p>
        </p:txBody>
      </p:sp>
      <p:pic>
        <p:nvPicPr>
          <p:cNvPr id="114" name="Google Shape;114;p3"/>
          <p:cNvPicPr preferRelativeResize="0"/>
          <p:nvPr/>
        </p:nvPicPr>
        <p:blipFill rotWithShape="1">
          <a:blip r:embed="rId6">
            <a:alphaModFix/>
          </a:blip>
          <a:srcRect b="0" l="0" r="0" t="0"/>
          <a:stretch/>
        </p:blipFill>
        <p:spPr>
          <a:xfrm>
            <a:off x="10380504" y="325584"/>
            <a:ext cx="1663228" cy="2743200"/>
          </a:xfrm>
          <a:prstGeom prst="rect">
            <a:avLst/>
          </a:prstGeom>
          <a:noFill/>
          <a:ln>
            <a:noFill/>
          </a:ln>
        </p:spPr>
      </p:pic>
      <p:sp>
        <p:nvSpPr>
          <p:cNvPr id="115" name="Google Shape;115;p3"/>
          <p:cNvSpPr txBox="1"/>
          <p:nvPr/>
        </p:nvSpPr>
        <p:spPr>
          <a:xfrm>
            <a:off x="4351969" y="2370684"/>
            <a:ext cx="3776031" cy="29238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300">
                <a:solidFill>
                  <a:schemeClr val="dk1"/>
                </a:solidFill>
                <a:latin typeface="Calibri"/>
                <a:ea typeface="Calibri"/>
                <a:cs typeface="Calibri"/>
                <a:sym typeface="Calibri"/>
              </a:rPr>
              <a:t>Si tratta di una delle prime protesi a tecnologia FES appositamente studiate per permettere il grasping in soggetti in grado di flesso-estendere la mano. La sensoristica è data da un filo in tensione</a:t>
            </a:r>
            <a:endParaRPr/>
          </a:p>
        </p:txBody>
      </p:sp>
      <p:sp>
        <p:nvSpPr>
          <p:cNvPr id="116" name="Google Shape;116;p3"/>
          <p:cNvSpPr txBox="1"/>
          <p:nvPr/>
        </p:nvSpPr>
        <p:spPr>
          <a:xfrm>
            <a:off x="-40930" y="4974184"/>
            <a:ext cx="7552196" cy="19082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1800" u="sng">
                <a:solidFill>
                  <a:srgbClr val="C00000"/>
                </a:solidFill>
                <a:latin typeface="Calibri"/>
                <a:ea typeface="Calibri"/>
                <a:cs typeface="Calibri"/>
                <a:sym typeface="Calibri"/>
              </a:rPr>
              <a:t>Sistema di controllo:</a:t>
            </a:r>
            <a:endParaRPr/>
          </a:p>
          <a:p>
            <a:pPr indent="0" lvl="0" marL="0" marR="0" rtl="0" algn="l">
              <a:spcBef>
                <a:spcPts val="0"/>
              </a:spcBef>
              <a:spcAft>
                <a:spcPts val="0"/>
              </a:spcAft>
              <a:buNone/>
            </a:pPr>
            <a:r>
              <a:rPr lang="it-IT" sz="2000">
                <a:solidFill>
                  <a:schemeClr val="dk1"/>
                </a:solidFill>
                <a:latin typeface="Calibri"/>
                <a:ea typeface="Calibri"/>
                <a:cs typeface="Calibri"/>
                <a:sym typeface="Calibri"/>
              </a:rPr>
              <a:t>Flessione polso🡪 apertura mano</a:t>
            </a:r>
            <a:endParaRPr/>
          </a:p>
          <a:p>
            <a:pPr indent="0" lvl="0" marL="0" marR="0" rtl="0" algn="l">
              <a:spcBef>
                <a:spcPts val="0"/>
              </a:spcBef>
              <a:spcAft>
                <a:spcPts val="0"/>
              </a:spcAft>
              <a:buNone/>
            </a:pPr>
            <a:r>
              <a:rPr lang="it-IT" sz="2000">
                <a:solidFill>
                  <a:schemeClr val="dk1"/>
                </a:solidFill>
                <a:latin typeface="Calibri"/>
                <a:ea typeface="Calibri"/>
                <a:cs typeface="Calibri"/>
                <a:sym typeface="Calibri"/>
              </a:rPr>
              <a:t>Estensione polso 🡪 chiusura mano</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rPr b="1" lang="it-IT" sz="2000">
                <a:solidFill>
                  <a:schemeClr val="dk1"/>
                </a:solidFill>
                <a:latin typeface="Calibri"/>
                <a:ea typeface="Calibri"/>
                <a:cs typeface="Calibri"/>
                <a:sym typeface="Calibri"/>
              </a:rPr>
              <a:t>Riflessioni:</a:t>
            </a:r>
            <a:endParaRPr/>
          </a:p>
          <a:p>
            <a:pPr indent="0" lvl="0" marL="0" marR="0" rtl="0" algn="l">
              <a:spcBef>
                <a:spcPts val="0"/>
              </a:spcBef>
              <a:spcAft>
                <a:spcPts val="0"/>
              </a:spcAft>
              <a:buNone/>
            </a:pPr>
            <a:r>
              <a:rPr b="1" lang="it-IT" sz="2000">
                <a:solidFill>
                  <a:schemeClr val="dk1"/>
                </a:solidFill>
                <a:latin typeface="Calibri"/>
                <a:ea typeface="Calibri"/>
                <a:cs typeface="Calibri"/>
                <a:sym typeface="Calibri"/>
              </a:rPr>
              <a:t>Sistema open loop o closed loop?</a:t>
            </a:r>
            <a:endParaRPr/>
          </a:p>
          <a:p>
            <a:pPr indent="0" lvl="0" marL="0" marR="0" rtl="0" algn="l">
              <a:spcBef>
                <a:spcPts val="0"/>
              </a:spcBef>
              <a:spcAft>
                <a:spcPts val="0"/>
              </a:spcAft>
              <a:buNone/>
            </a:pPr>
            <a:r>
              <a:rPr b="1" lang="it-IT" sz="2000">
                <a:solidFill>
                  <a:schemeClr val="dk1"/>
                </a:solidFill>
                <a:latin typeface="Calibri"/>
                <a:ea typeface="Calibri"/>
                <a:cs typeface="Calibri"/>
                <a:sym typeface="Calibri"/>
              </a:rPr>
              <a:t>Sistema di controllo poco intuitivo 🡪 PERCHE’ E’ STATO FATTO COSI??</a:t>
            </a:r>
            <a:endParaRPr b="1" sz="20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0"/>
          <p:cNvSpPr txBox="1"/>
          <p:nvPr>
            <p:ph type="title"/>
          </p:nvPr>
        </p:nvSpPr>
        <p:spPr>
          <a:xfrm>
            <a:off x="0" y="-244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STEREOFOTOGRAMMETRIA</a:t>
            </a:r>
            <a:endParaRPr/>
          </a:p>
        </p:txBody>
      </p:sp>
      <p:sp>
        <p:nvSpPr>
          <p:cNvPr id="388" name="Google Shape;388;p30"/>
          <p:cNvSpPr txBox="1"/>
          <p:nvPr>
            <p:ph idx="1" type="body"/>
          </p:nvPr>
        </p:nvSpPr>
        <p:spPr>
          <a:xfrm>
            <a:off x="148590" y="729256"/>
            <a:ext cx="11727180" cy="590014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it-IT" sz="2400"/>
              <a:t>Il funzionamento delle tecniche marker-based si basa fondamentalmente sul </a:t>
            </a:r>
            <a:r>
              <a:rPr b="1" lang="it-IT" sz="2400"/>
              <a:t>principio di triangolazione</a:t>
            </a:r>
            <a:r>
              <a:rPr lang="it-IT" sz="2400"/>
              <a:t>: quando almeno due telecamere riprendono contemporaneamente un punto dello spazio 3D allora è possibile, a partire dalle immagini formatesi sui piani principali delle telecamere, ricostruire la posizione di quel punto tramite semplici retroproiezioni</a:t>
            </a:r>
            <a:endParaRPr/>
          </a:p>
          <a:p>
            <a:pPr indent="-50800" lvl="0" marL="228600" rtl="0" algn="l">
              <a:lnSpc>
                <a:spcPct val="90000"/>
              </a:lnSpc>
              <a:spcBef>
                <a:spcPts val="1000"/>
              </a:spcBef>
              <a:spcAft>
                <a:spcPts val="0"/>
              </a:spcAft>
              <a:buClr>
                <a:schemeClr val="dk1"/>
              </a:buClr>
              <a:buSzPts val="2800"/>
              <a:buFont typeface="Calibri"/>
              <a:buNone/>
            </a:pPr>
            <a:r>
              <a:t/>
            </a:r>
            <a:endParaRPr/>
          </a:p>
          <a:p>
            <a:pPr indent="0" lvl="0" marL="0" rtl="0" algn="l">
              <a:lnSpc>
                <a:spcPct val="90000"/>
              </a:lnSpc>
              <a:spcBef>
                <a:spcPts val="1000"/>
              </a:spcBef>
              <a:spcAft>
                <a:spcPts val="0"/>
              </a:spcAft>
              <a:buClr>
                <a:schemeClr val="dk1"/>
              </a:buClr>
              <a:buSzPts val="2800"/>
              <a:buNone/>
            </a:pPr>
            <a:r>
              <a:t/>
            </a:r>
            <a:endParaRPr/>
          </a:p>
        </p:txBody>
      </p:sp>
      <p:sp>
        <p:nvSpPr>
          <p:cNvPr id="389" name="Google Shape;389;p30"/>
          <p:cNvSpPr txBox="1"/>
          <p:nvPr/>
        </p:nvSpPr>
        <p:spPr>
          <a:xfrm>
            <a:off x="64770" y="4549676"/>
            <a:ext cx="1189482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400">
                <a:solidFill>
                  <a:schemeClr val="dk1"/>
                </a:solidFill>
                <a:latin typeface="Calibri"/>
                <a:ea typeface="Calibri"/>
                <a:cs typeface="Calibri"/>
                <a:sym typeface="Calibri"/>
              </a:rPr>
              <a:t>Nonostante la popolarità, l’approccio ottico presenta alcune importanti </a:t>
            </a:r>
            <a:r>
              <a:rPr b="1" lang="it-IT" sz="2400">
                <a:solidFill>
                  <a:schemeClr val="dk1"/>
                </a:solidFill>
                <a:latin typeface="Calibri"/>
                <a:ea typeface="Calibri"/>
                <a:cs typeface="Calibri"/>
                <a:sym typeface="Calibri"/>
              </a:rPr>
              <a:t>limitazioni</a:t>
            </a:r>
            <a:r>
              <a:rPr lang="it-IT" sz="2400">
                <a:solidFill>
                  <a:schemeClr val="dk1"/>
                </a:solidFill>
                <a:latin typeface="Calibri"/>
                <a:ea typeface="Calibri"/>
                <a:cs typeface="Calibri"/>
                <a:sym typeface="Calibri"/>
              </a:rPr>
              <a:t> che devono essere considerate. Innanzitutto, anche se </a:t>
            </a:r>
            <a:r>
              <a:rPr b="1" lang="it-IT" sz="2400">
                <a:solidFill>
                  <a:schemeClr val="dk1"/>
                </a:solidFill>
                <a:latin typeface="Calibri"/>
                <a:ea typeface="Calibri"/>
                <a:cs typeface="Calibri"/>
                <a:sym typeface="Calibri"/>
              </a:rPr>
              <a:t>l’ingombro</a:t>
            </a:r>
            <a:r>
              <a:rPr lang="it-IT" sz="2400">
                <a:solidFill>
                  <a:schemeClr val="dk1"/>
                </a:solidFill>
                <a:latin typeface="Calibri"/>
                <a:ea typeface="Calibri"/>
                <a:cs typeface="Calibri"/>
                <a:sym typeface="Calibri"/>
              </a:rPr>
              <a:t> è limitato, la presenza di marker attaccati alla pelle può influenzare il movimento del soggetto. Essendo inoltre i marker molto piccoli, è possibile che in determinate fasi del movimento uno o più marker vengano </a:t>
            </a:r>
            <a:r>
              <a:rPr b="1" lang="it-IT" sz="2400">
                <a:solidFill>
                  <a:schemeClr val="dk1"/>
                </a:solidFill>
                <a:latin typeface="Calibri"/>
                <a:ea typeface="Calibri"/>
                <a:cs typeface="Calibri"/>
                <a:sym typeface="Calibri"/>
              </a:rPr>
              <a:t>oscurati</a:t>
            </a:r>
            <a:r>
              <a:rPr lang="it-IT" sz="2400">
                <a:solidFill>
                  <a:schemeClr val="dk1"/>
                </a:solidFill>
                <a:latin typeface="Calibri"/>
                <a:ea typeface="Calibri"/>
                <a:cs typeface="Calibri"/>
                <a:sym typeface="Calibri"/>
              </a:rPr>
              <a:t> alla vista della telecamera (es. a causa del movimento delle braccia) In corrispondenza di questi eventi capita anche che le traiettorie di marker molto vicini vengano confuse. </a:t>
            </a:r>
            <a:endParaRPr/>
          </a:p>
        </p:txBody>
      </p:sp>
      <p:pic>
        <p:nvPicPr>
          <p:cNvPr id="390" name="Google Shape;390;p30"/>
          <p:cNvPicPr preferRelativeResize="0"/>
          <p:nvPr/>
        </p:nvPicPr>
        <p:blipFill rotWithShape="1">
          <a:blip r:embed="rId3">
            <a:alphaModFix/>
          </a:blip>
          <a:srcRect b="0" l="0" r="0" t="0"/>
          <a:stretch/>
        </p:blipFill>
        <p:spPr>
          <a:xfrm>
            <a:off x="3666395" y="2139911"/>
            <a:ext cx="4574569" cy="23083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1"/>
          <p:cNvSpPr txBox="1"/>
          <p:nvPr>
            <p:ph type="title"/>
          </p:nvPr>
        </p:nvSpPr>
        <p:spPr>
          <a:xfrm>
            <a:off x="0" y="-244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SISTEMI OPTOMETRICI </a:t>
            </a:r>
            <a:r>
              <a:rPr b="1" lang="it-IT">
                <a:latin typeface="Calibri"/>
                <a:ea typeface="Calibri"/>
                <a:cs typeface="Calibri"/>
                <a:sym typeface="Calibri"/>
              </a:rPr>
              <a:t>markerless</a:t>
            </a:r>
            <a:endParaRPr b="1">
              <a:latin typeface="Calibri"/>
              <a:ea typeface="Calibri"/>
              <a:cs typeface="Calibri"/>
              <a:sym typeface="Calibri"/>
            </a:endParaRPr>
          </a:p>
        </p:txBody>
      </p:sp>
      <p:sp>
        <p:nvSpPr>
          <p:cNvPr id="396" name="Google Shape;396;p31"/>
          <p:cNvSpPr txBox="1"/>
          <p:nvPr>
            <p:ph idx="1" type="body"/>
          </p:nvPr>
        </p:nvSpPr>
        <p:spPr>
          <a:xfrm>
            <a:off x="148590" y="729256"/>
            <a:ext cx="11727180" cy="590014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Font typeface="Calibri"/>
              <a:buNone/>
            </a:pPr>
            <a:r>
              <a:t/>
            </a:r>
            <a:endParaRPr/>
          </a:p>
          <a:p>
            <a:pPr indent="0" lvl="0" marL="0" rtl="0" algn="l">
              <a:lnSpc>
                <a:spcPct val="90000"/>
              </a:lnSpc>
              <a:spcBef>
                <a:spcPts val="1000"/>
              </a:spcBef>
              <a:spcAft>
                <a:spcPts val="0"/>
              </a:spcAft>
              <a:buClr>
                <a:schemeClr val="dk1"/>
              </a:buClr>
              <a:buSzPts val="2800"/>
              <a:buNone/>
            </a:pPr>
            <a:r>
              <a:t/>
            </a:r>
            <a:endParaRPr/>
          </a:p>
        </p:txBody>
      </p:sp>
      <p:sp>
        <p:nvSpPr>
          <p:cNvPr id="397" name="Google Shape;397;p31"/>
          <p:cNvSpPr txBox="1"/>
          <p:nvPr/>
        </p:nvSpPr>
        <p:spPr>
          <a:xfrm>
            <a:off x="-19050" y="578928"/>
            <a:ext cx="11894820"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it-IT" sz="2400">
                <a:solidFill>
                  <a:schemeClr val="dk1"/>
                </a:solidFill>
                <a:latin typeface="Calibri"/>
                <a:ea typeface="Calibri"/>
                <a:cs typeface="Calibri"/>
                <a:sym typeface="Calibri"/>
              </a:rPr>
              <a:t>Sono dei sistemi particolarmente avanzati per la ricostruzione del movimento umano senza l’ utilizzo di markers sul soggetto, utilizzando telecamere che lavorano nel visibile e tecniche di imaging processing, ricostruzione 3d ed AI. Tale tipo di tecnologia è stata sviluppata principalmente per questioni di intrattenimento (cinema, videogiochi) 🡪 rappresentano ancora una </a:t>
            </a:r>
            <a:r>
              <a:rPr b="1" lang="it-IT" sz="2400">
                <a:solidFill>
                  <a:schemeClr val="dk1"/>
                </a:solidFill>
                <a:latin typeface="Calibri"/>
                <a:ea typeface="Calibri"/>
                <a:cs typeface="Calibri"/>
                <a:sym typeface="Calibri"/>
              </a:rPr>
              <a:t>frontiera di sviluppo in ambito clinico</a:t>
            </a:r>
            <a:r>
              <a:rPr lang="it-IT" sz="2400">
                <a:solidFill>
                  <a:schemeClr val="dk1"/>
                </a:solidFill>
                <a:latin typeface="Calibri"/>
                <a:ea typeface="Calibri"/>
                <a:cs typeface="Calibri"/>
                <a:sym typeface="Calibri"/>
              </a:rPr>
              <a:t>. L’ assenza della necessità di posizionamento dei markers rappresenterebbe senza dubbio un grande vantaggio:</a:t>
            </a:r>
            <a:endParaRPr/>
          </a:p>
          <a:p>
            <a:pPr indent="0" lvl="0" marL="0" marR="0" rtl="0" algn="l">
              <a:spcBef>
                <a:spcPts val="0"/>
              </a:spcBef>
              <a:spcAft>
                <a:spcPts val="0"/>
              </a:spcAft>
              <a:buClr>
                <a:schemeClr val="dk1"/>
              </a:buClr>
              <a:buSzPts val="2400"/>
              <a:buFont typeface="Calibri"/>
              <a:buNone/>
            </a:pPr>
            <a:r>
              <a:rPr lang="it-IT" sz="2400">
                <a:solidFill>
                  <a:schemeClr val="dk1"/>
                </a:solidFill>
                <a:latin typeface="Calibri"/>
                <a:ea typeface="Calibri"/>
                <a:cs typeface="Calibri"/>
                <a:sym typeface="Calibri"/>
              </a:rPr>
              <a:t>1- Il posizionamento dei markers risulta time spending</a:t>
            </a:r>
            <a:endParaRPr/>
          </a:p>
          <a:p>
            <a:pPr indent="0" lvl="0" marL="0" marR="0" rtl="0" algn="l">
              <a:spcBef>
                <a:spcPts val="0"/>
              </a:spcBef>
              <a:spcAft>
                <a:spcPts val="0"/>
              </a:spcAft>
              <a:buClr>
                <a:schemeClr val="dk1"/>
              </a:buClr>
              <a:buSzPts val="2400"/>
              <a:buFont typeface="Calibri"/>
              <a:buNone/>
            </a:pPr>
            <a:r>
              <a:rPr lang="it-IT" sz="2400">
                <a:solidFill>
                  <a:schemeClr val="dk1"/>
                </a:solidFill>
                <a:latin typeface="Calibri"/>
                <a:ea typeface="Calibri"/>
                <a:cs typeface="Calibri"/>
                <a:sym typeface="Calibri"/>
              </a:rPr>
              <a:t>2- Il relativo «ingombro sterico» dei markers verrebbe meno</a:t>
            </a:r>
            <a:endParaRPr/>
          </a:p>
          <a:p>
            <a:pPr indent="0" lvl="0" marL="0" marR="0" rtl="0" algn="l">
              <a:spcBef>
                <a:spcPts val="0"/>
              </a:spcBef>
              <a:spcAft>
                <a:spcPts val="0"/>
              </a:spcAft>
              <a:buClr>
                <a:schemeClr val="dk1"/>
              </a:buClr>
              <a:buSzPts val="2400"/>
              <a:buFont typeface="Calibri"/>
              <a:buNone/>
            </a:pPr>
            <a:r>
              <a:rPr lang="it-IT" sz="2400">
                <a:solidFill>
                  <a:schemeClr val="dk1"/>
                </a:solidFill>
                <a:latin typeface="Calibri"/>
                <a:ea typeface="Calibri"/>
                <a:cs typeface="Calibri"/>
                <a:sym typeface="Calibri"/>
              </a:rPr>
              <a:t>3- Più facile utilizzo in determinate categorie di Pazienti</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398" name="Google Shape;398;p31"/>
          <p:cNvPicPr preferRelativeResize="0"/>
          <p:nvPr/>
        </p:nvPicPr>
        <p:blipFill rotWithShape="1">
          <a:blip r:embed="rId3">
            <a:alphaModFix/>
          </a:blip>
          <a:srcRect b="0" l="0" r="0" t="0"/>
          <a:stretch/>
        </p:blipFill>
        <p:spPr>
          <a:xfrm>
            <a:off x="7842010" y="2881619"/>
            <a:ext cx="3256520" cy="3359130"/>
          </a:xfrm>
          <a:prstGeom prst="rect">
            <a:avLst/>
          </a:prstGeom>
          <a:noFill/>
          <a:ln>
            <a:noFill/>
          </a:ln>
        </p:spPr>
      </p:pic>
      <p:pic>
        <p:nvPicPr>
          <p:cNvPr id="399" name="Google Shape;399;p31"/>
          <p:cNvPicPr preferRelativeResize="0"/>
          <p:nvPr/>
        </p:nvPicPr>
        <p:blipFill rotWithShape="1">
          <a:blip r:embed="rId4">
            <a:alphaModFix/>
          </a:blip>
          <a:srcRect b="0" l="0" r="0" t="0"/>
          <a:stretch/>
        </p:blipFill>
        <p:spPr>
          <a:xfrm>
            <a:off x="2591534" y="4071509"/>
            <a:ext cx="3949832" cy="2221781"/>
          </a:xfrm>
          <a:prstGeom prst="rect">
            <a:avLst/>
          </a:prstGeom>
          <a:noFill/>
          <a:ln>
            <a:noFill/>
          </a:ln>
        </p:spPr>
      </p:pic>
      <p:sp>
        <p:nvSpPr>
          <p:cNvPr id="400" name="Google Shape;400;p31"/>
          <p:cNvSpPr txBox="1"/>
          <p:nvPr/>
        </p:nvSpPr>
        <p:spPr>
          <a:xfrm>
            <a:off x="148590" y="6322065"/>
            <a:ext cx="961750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Calibri"/>
                <a:ea typeface="Calibri"/>
                <a:cs typeface="Calibri"/>
                <a:sym typeface="Calibri"/>
              </a:rPr>
              <a:t>🡪 </a:t>
            </a:r>
            <a:r>
              <a:rPr b="1" lang="it-IT" sz="2400">
                <a:solidFill>
                  <a:schemeClr val="dk1"/>
                </a:solidFill>
                <a:latin typeface="Calibri"/>
                <a:ea typeface="Calibri"/>
                <a:cs typeface="Calibri"/>
                <a:sym typeface="Calibri"/>
              </a:rPr>
              <a:t>L’ accuratezza dei sistemi non è ancora «sicura» per applicazioni cliniche</a:t>
            </a:r>
            <a:endParaRPr b="1"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50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2"/>
          <p:cNvSpPr txBox="1"/>
          <p:nvPr>
            <p:ph type="title"/>
          </p:nvPr>
        </p:nvSpPr>
        <p:spPr>
          <a:xfrm>
            <a:off x="0" y="-183515"/>
            <a:ext cx="1228725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Criteri di valutazione per sistemi di motion capture</a:t>
            </a:r>
            <a:endParaRPr b="1">
              <a:solidFill>
                <a:srgbClr val="C00000"/>
              </a:solidFill>
              <a:latin typeface="Calibri"/>
              <a:ea typeface="Calibri"/>
              <a:cs typeface="Calibri"/>
              <a:sym typeface="Calibri"/>
            </a:endParaRPr>
          </a:p>
        </p:txBody>
      </p:sp>
      <p:sp>
        <p:nvSpPr>
          <p:cNvPr id="406" name="Google Shape;406;p32"/>
          <p:cNvSpPr txBox="1"/>
          <p:nvPr>
            <p:ph idx="1" type="body"/>
          </p:nvPr>
        </p:nvSpPr>
        <p:spPr>
          <a:xfrm>
            <a:off x="140970" y="979804"/>
            <a:ext cx="10515600" cy="569531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it-IT"/>
              <a:t>Restituzione dei dati (3-6 gradi di libertà)</a:t>
            </a:r>
            <a:endParaRPr/>
          </a:p>
          <a:p>
            <a:pPr indent="-228600" lvl="0" marL="228600" rtl="0" algn="l">
              <a:lnSpc>
                <a:spcPct val="90000"/>
              </a:lnSpc>
              <a:spcBef>
                <a:spcPts val="1000"/>
              </a:spcBef>
              <a:spcAft>
                <a:spcPts val="0"/>
              </a:spcAft>
              <a:buClr>
                <a:schemeClr val="dk1"/>
              </a:buClr>
              <a:buSzPts val="2800"/>
              <a:buChar char="•"/>
            </a:pPr>
            <a:r>
              <a:rPr b="1" lang="it-IT"/>
              <a:t>Accuratezza:</a:t>
            </a:r>
            <a:r>
              <a:rPr lang="it-IT"/>
              <a:t> distorsione spaziale</a:t>
            </a:r>
            <a:endParaRPr/>
          </a:p>
          <a:p>
            <a:pPr indent="-228600" lvl="0" marL="228600" rtl="0" algn="l">
              <a:lnSpc>
                <a:spcPct val="90000"/>
              </a:lnSpc>
              <a:spcBef>
                <a:spcPts val="1000"/>
              </a:spcBef>
              <a:spcAft>
                <a:spcPts val="0"/>
              </a:spcAft>
              <a:buClr>
                <a:schemeClr val="dk1"/>
              </a:buClr>
              <a:buSzPts val="2800"/>
              <a:buChar char="•"/>
            </a:pPr>
            <a:r>
              <a:rPr b="1" lang="it-IT"/>
              <a:t>Risoluzione</a:t>
            </a:r>
            <a:endParaRPr/>
          </a:p>
          <a:p>
            <a:pPr indent="-228600" lvl="0" marL="228600" rtl="0" algn="l">
              <a:lnSpc>
                <a:spcPct val="90000"/>
              </a:lnSpc>
              <a:spcBef>
                <a:spcPts val="1000"/>
              </a:spcBef>
              <a:spcAft>
                <a:spcPts val="0"/>
              </a:spcAft>
              <a:buClr>
                <a:schemeClr val="dk1"/>
              </a:buClr>
              <a:buSzPts val="2800"/>
              <a:buChar char="•"/>
            </a:pPr>
            <a:r>
              <a:rPr b="1" lang="it-IT"/>
              <a:t>Presenza di drift</a:t>
            </a:r>
            <a:endParaRPr b="1"/>
          </a:p>
          <a:p>
            <a:pPr indent="-228600" lvl="0" marL="228600" rtl="0" algn="l">
              <a:lnSpc>
                <a:spcPct val="90000"/>
              </a:lnSpc>
              <a:spcBef>
                <a:spcPts val="1000"/>
              </a:spcBef>
              <a:spcAft>
                <a:spcPts val="0"/>
              </a:spcAft>
              <a:buClr>
                <a:schemeClr val="dk1"/>
              </a:buClr>
              <a:buSzPts val="2800"/>
              <a:buChar char="•"/>
            </a:pPr>
            <a:r>
              <a:rPr b="1" lang="it-IT"/>
              <a:t>Latenza del sistema: </a:t>
            </a:r>
            <a:r>
              <a:rPr lang="it-IT"/>
              <a:t>ritardo tra misurazione effettuata e disponibilità della stessa</a:t>
            </a:r>
            <a:endParaRPr/>
          </a:p>
          <a:p>
            <a:pPr indent="-228600" lvl="0" marL="228600" rtl="0" algn="l">
              <a:lnSpc>
                <a:spcPct val="90000"/>
              </a:lnSpc>
              <a:spcBef>
                <a:spcPts val="1000"/>
              </a:spcBef>
              <a:spcAft>
                <a:spcPts val="0"/>
              </a:spcAft>
              <a:buClr>
                <a:schemeClr val="dk1"/>
              </a:buClr>
              <a:buSzPts val="2800"/>
              <a:buChar char="•"/>
            </a:pPr>
            <a:r>
              <a:rPr b="1" lang="it-IT"/>
              <a:t>Frequenza di campionamento</a:t>
            </a:r>
            <a:endParaRPr/>
          </a:p>
          <a:p>
            <a:pPr indent="-228600" lvl="0" marL="228600" rtl="0" algn="l">
              <a:lnSpc>
                <a:spcPct val="90000"/>
              </a:lnSpc>
              <a:spcBef>
                <a:spcPts val="1000"/>
              </a:spcBef>
              <a:spcAft>
                <a:spcPts val="0"/>
              </a:spcAft>
              <a:buClr>
                <a:schemeClr val="dk1"/>
              </a:buClr>
              <a:buSzPts val="2800"/>
              <a:buChar char="•"/>
            </a:pPr>
            <a:r>
              <a:rPr b="1" lang="it-IT"/>
              <a:t>Campo di misura</a:t>
            </a:r>
            <a:endParaRPr/>
          </a:p>
          <a:p>
            <a:pPr indent="-228600" lvl="0" marL="228600" rtl="0" algn="l">
              <a:lnSpc>
                <a:spcPct val="90000"/>
              </a:lnSpc>
              <a:spcBef>
                <a:spcPts val="1000"/>
              </a:spcBef>
              <a:spcAft>
                <a:spcPts val="0"/>
              </a:spcAft>
              <a:buClr>
                <a:schemeClr val="dk1"/>
              </a:buClr>
              <a:buSzPts val="2800"/>
              <a:buChar char="•"/>
            </a:pPr>
            <a:r>
              <a:rPr b="1" lang="it-IT"/>
              <a:t>Presenza di interferenze / occlusione</a:t>
            </a:r>
            <a:endParaRPr/>
          </a:p>
          <a:p>
            <a:pPr indent="-228600" lvl="0" marL="228600" rtl="0" algn="l">
              <a:lnSpc>
                <a:spcPct val="90000"/>
              </a:lnSpc>
              <a:spcBef>
                <a:spcPts val="1000"/>
              </a:spcBef>
              <a:spcAft>
                <a:spcPts val="0"/>
              </a:spcAft>
              <a:buClr>
                <a:schemeClr val="dk1"/>
              </a:buClr>
              <a:buSzPts val="2800"/>
              <a:buChar char="•"/>
            </a:pPr>
            <a:r>
              <a:rPr b="1" lang="it-IT"/>
              <a:t>Ingombro del sistema</a:t>
            </a:r>
            <a:endParaRPr/>
          </a:p>
          <a:p>
            <a:pPr indent="-228600" lvl="0" marL="228600" rtl="0" algn="l">
              <a:lnSpc>
                <a:spcPct val="90000"/>
              </a:lnSpc>
              <a:spcBef>
                <a:spcPts val="1000"/>
              </a:spcBef>
              <a:spcAft>
                <a:spcPts val="0"/>
              </a:spcAft>
              <a:buClr>
                <a:schemeClr val="dk1"/>
              </a:buClr>
              <a:buSzPts val="2800"/>
              <a:buChar char="•"/>
            </a:pPr>
            <a:r>
              <a:rPr b="1" lang="it-IT"/>
              <a:t>Costi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3"/>
          <p:cNvSpPr txBox="1"/>
          <p:nvPr>
            <p:ph type="title"/>
          </p:nvPr>
        </p:nvSpPr>
        <p:spPr>
          <a:xfrm>
            <a:off x="0" y="-183515"/>
            <a:ext cx="1228725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Sistemi optoelettronici </a:t>
            </a:r>
            <a:r>
              <a:rPr b="1" lang="it-IT">
                <a:latin typeface="Calibri"/>
                <a:ea typeface="Calibri"/>
                <a:cs typeface="Calibri"/>
                <a:sym typeface="Calibri"/>
              </a:rPr>
              <a:t>– esempio elaborazione </a:t>
            </a:r>
            <a:endParaRPr/>
          </a:p>
        </p:txBody>
      </p:sp>
      <p:pic>
        <p:nvPicPr>
          <p:cNvPr id="412" name="Google Shape;412;p33"/>
          <p:cNvPicPr preferRelativeResize="0"/>
          <p:nvPr>
            <p:ph idx="1" type="body"/>
          </p:nvPr>
        </p:nvPicPr>
        <p:blipFill rotWithShape="1">
          <a:blip r:embed="rId3">
            <a:alphaModFix/>
          </a:blip>
          <a:srcRect b="0" l="0" r="0" t="0"/>
          <a:stretch/>
        </p:blipFill>
        <p:spPr>
          <a:xfrm>
            <a:off x="1760220" y="1016318"/>
            <a:ext cx="8492490" cy="3257232"/>
          </a:xfrm>
          <a:prstGeom prst="rect">
            <a:avLst/>
          </a:prstGeom>
          <a:noFill/>
          <a:ln>
            <a:noFill/>
          </a:ln>
        </p:spPr>
      </p:pic>
      <p:sp>
        <p:nvSpPr>
          <p:cNvPr id="413" name="Google Shape;413;p33"/>
          <p:cNvSpPr txBox="1"/>
          <p:nvPr/>
        </p:nvSpPr>
        <p:spPr>
          <a:xfrm>
            <a:off x="27934" y="4273550"/>
            <a:ext cx="12231382" cy="2831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000">
                <a:solidFill>
                  <a:schemeClr val="dk1"/>
                </a:solidFill>
                <a:latin typeface="Calibri"/>
                <a:ea typeface="Calibri"/>
                <a:cs typeface="Calibri"/>
                <a:sym typeface="Calibri"/>
              </a:rPr>
              <a:t>Nell’ immagine superiore sono indicate le telecamere ad infrarosso.</a:t>
            </a:r>
            <a:endParaRPr/>
          </a:p>
          <a:p>
            <a:pPr indent="0" lvl="0" marL="0" marR="0" rtl="0" algn="l">
              <a:spcBef>
                <a:spcPts val="0"/>
              </a:spcBef>
              <a:spcAft>
                <a:spcPts val="0"/>
              </a:spcAft>
              <a:buNone/>
            </a:pPr>
            <a:r>
              <a:rPr lang="it-IT" sz="2000">
                <a:solidFill>
                  <a:schemeClr val="dk1"/>
                </a:solidFill>
                <a:latin typeface="Calibri"/>
                <a:ea typeface="Calibri"/>
                <a:cs typeface="Calibri"/>
                <a:sym typeface="Calibri"/>
              </a:rPr>
              <a:t>Nelle immagini inferiori, da sinistra verso destra, viene presentata l’ elaborazione di un’ immagine acquisita da una singola camera:</a:t>
            </a:r>
            <a:endParaRPr/>
          </a:p>
          <a:p>
            <a:pPr indent="-285750" lvl="0" marL="285750" marR="0" rtl="0" algn="l">
              <a:spcBef>
                <a:spcPts val="0"/>
              </a:spcBef>
              <a:spcAft>
                <a:spcPts val="0"/>
              </a:spcAft>
              <a:buClr>
                <a:schemeClr val="dk1"/>
              </a:buClr>
              <a:buSzPts val="2000"/>
              <a:buFont typeface="Calibri"/>
              <a:buChar char="-"/>
            </a:pPr>
            <a:r>
              <a:rPr lang="it-IT" sz="2000">
                <a:solidFill>
                  <a:schemeClr val="dk1"/>
                </a:solidFill>
                <a:latin typeface="Calibri"/>
                <a:ea typeface="Calibri"/>
                <a:cs typeface="Calibri"/>
                <a:sym typeface="Calibri"/>
              </a:rPr>
              <a:t>Immagine nel visibile</a:t>
            </a:r>
            <a:endParaRPr/>
          </a:p>
          <a:p>
            <a:pPr indent="-285750" lvl="0" marL="285750" marR="0" rtl="0" algn="l">
              <a:spcBef>
                <a:spcPts val="0"/>
              </a:spcBef>
              <a:spcAft>
                <a:spcPts val="0"/>
              </a:spcAft>
              <a:buClr>
                <a:schemeClr val="dk1"/>
              </a:buClr>
              <a:buSzPts val="2000"/>
              <a:buFont typeface="Calibri"/>
              <a:buChar char="-"/>
            </a:pPr>
            <a:r>
              <a:rPr lang="it-IT" sz="2000">
                <a:solidFill>
                  <a:schemeClr val="dk1"/>
                </a:solidFill>
                <a:latin typeface="Calibri"/>
                <a:ea typeface="Calibri"/>
                <a:cs typeface="Calibri"/>
                <a:sym typeface="Calibri"/>
              </a:rPr>
              <a:t>Immagine a infrarosso in 2D (si parte da questa immagine per identificare ogni repere anatomico 🡪</a:t>
            </a:r>
            <a:r>
              <a:rPr b="1" lang="it-IT" sz="2000">
                <a:solidFill>
                  <a:schemeClr val="dk1"/>
                </a:solidFill>
                <a:latin typeface="Calibri"/>
                <a:ea typeface="Calibri"/>
                <a:cs typeface="Calibri"/>
                <a:sym typeface="Calibri"/>
              </a:rPr>
              <a:t>marker labeling </a:t>
            </a:r>
            <a:r>
              <a:rPr lang="it-IT" sz="2000">
                <a:solidFill>
                  <a:schemeClr val="dk1"/>
                </a:solidFill>
                <a:latin typeface="Calibri"/>
                <a:ea typeface="Calibri"/>
                <a:cs typeface="Calibri"/>
                <a:sym typeface="Calibri"/>
              </a:rPr>
              <a:t>)</a:t>
            </a:r>
            <a:endParaRPr/>
          </a:p>
          <a:p>
            <a:pPr indent="-285750" lvl="0" marL="285750" marR="0" rtl="0" algn="l">
              <a:spcBef>
                <a:spcPts val="0"/>
              </a:spcBef>
              <a:spcAft>
                <a:spcPts val="0"/>
              </a:spcAft>
              <a:buClr>
                <a:schemeClr val="dk1"/>
              </a:buClr>
              <a:buSzPts val="2000"/>
              <a:buFont typeface="Calibri"/>
              <a:buChar char="-"/>
            </a:pPr>
            <a:r>
              <a:rPr lang="it-IT" sz="2000">
                <a:solidFill>
                  <a:schemeClr val="dk1"/>
                </a:solidFill>
                <a:latin typeface="Calibri"/>
                <a:ea typeface="Calibri"/>
                <a:cs typeface="Calibri"/>
                <a:sym typeface="Calibri"/>
              </a:rPr>
              <a:t>Stima dei segmenti anatomici</a:t>
            </a:r>
            <a:endParaRPr/>
          </a:p>
          <a:p>
            <a:pPr indent="-285750" lvl="0" marL="285750" marR="0" rtl="0" algn="l">
              <a:spcBef>
                <a:spcPts val="0"/>
              </a:spcBef>
              <a:spcAft>
                <a:spcPts val="0"/>
              </a:spcAft>
              <a:buClr>
                <a:schemeClr val="dk1"/>
              </a:buClr>
              <a:buSzPts val="2000"/>
              <a:buFont typeface="Calibri"/>
              <a:buChar char="-"/>
            </a:pPr>
            <a:r>
              <a:rPr lang="it-IT" sz="2000">
                <a:solidFill>
                  <a:schemeClr val="dk1"/>
                </a:solidFill>
                <a:latin typeface="Calibri"/>
                <a:ea typeface="Calibri"/>
                <a:cs typeface="Calibri"/>
                <a:sym typeface="Calibri"/>
              </a:rPr>
              <a:t>Ricostruzione dello scheletro (post-processing)</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4"/>
          <p:cNvSpPr txBox="1"/>
          <p:nvPr>
            <p:ph type="title"/>
          </p:nvPr>
        </p:nvSpPr>
        <p:spPr>
          <a:xfrm>
            <a:off x="0" y="-183515"/>
            <a:ext cx="1228725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Processo di acquisizione ed elaborazione</a:t>
            </a:r>
            <a:endParaRPr/>
          </a:p>
        </p:txBody>
      </p:sp>
      <p:sp>
        <p:nvSpPr>
          <p:cNvPr id="419" name="Google Shape;419;p34"/>
          <p:cNvSpPr txBox="1"/>
          <p:nvPr>
            <p:ph idx="1" type="body"/>
          </p:nvPr>
        </p:nvSpPr>
        <p:spPr>
          <a:xfrm>
            <a:off x="140970" y="4434840"/>
            <a:ext cx="11723370" cy="224027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it-IT"/>
              <a:t>E’ un processo che prevede diversi steps:</a:t>
            </a:r>
            <a:endParaRPr/>
          </a:p>
          <a:p>
            <a:pPr indent="0" lvl="0" marL="0" rtl="0" algn="l">
              <a:lnSpc>
                <a:spcPct val="90000"/>
              </a:lnSpc>
              <a:spcBef>
                <a:spcPts val="1000"/>
              </a:spcBef>
              <a:spcAft>
                <a:spcPts val="0"/>
              </a:spcAft>
              <a:buClr>
                <a:schemeClr val="dk1"/>
              </a:buClr>
              <a:buSzPts val="2800"/>
              <a:buNone/>
            </a:pPr>
            <a:r>
              <a:rPr lang="it-IT"/>
              <a:t>1. </a:t>
            </a:r>
            <a:r>
              <a:rPr b="1" lang="it-IT" sz="2400"/>
              <a:t>Calibrazione del sistema: </a:t>
            </a:r>
            <a:r>
              <a:rPr lang="it-IT" sz="2400"/>
              <a:t>permette di coordinare le diverse camere nello stesso campo di misura; si utilizzano in genere degli oggetti noti, con geometrie note</a:t>
            </a:r>
            <a:endParaRPr/>
          </a:p>
        </p:txBody>
      </p:sp>
      <p:pic>
        <p:nvPicPr>
          <p:cNvPr id="420" name="Google Shape;420;p34"/>
          <p:cNvPicPr preferRelativeResize="0"/>
          <p:nvPr/>
        </p:nvPicPr>
        <p:blipFill rotWithShape="1">
          <a:blip r:embed="rId3">
            <a:alphaModFix/>
          </a:blip>
          <a:srcRect b="0" l="0" r="0" t="0"/>
          <a:stretch/>
        </p:blipFill>
        <p:spPr>
          <a:xfrm>
            <a:off x="1840230" y="680630"/>
            <a:ext cx="8606790" cy="3319870"/>
          </a:xfrm>
          <a:prstGeom prst="rect">
            <a:avLst/>
          </a:prstGeom>
          <a:noFill/>
          <a:ln>
            <a:noFill/>
          </a:ln>
        </p:spPr>
      </p:pic>
      <p:sp>
        <p:nvSpPr>
          <p:cNvPr id="421" name="Google Shape;421;p34"/>
          <p:cNvSpPr/>
          <p:nvPr/>
        </p:nvSpPr>
        <p:spPr>
          <a:xfrm>
            <a:off x="2213610" y="2006193"/>
            <a:ext cx="1531620" cy="880586"/>
          </a:xfrm>
          <a:prstGeom prst="ellipse">
            <a:avLst/>
          </a:prstGeom>
          <a:solidFill>
            <a:schemeClr val="lt1">
              <a:alpha val="0"/>
            </a:schemeClr>
          </a:solidFill>
          <a:ln cap="flat" cmpd="sng" w="762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5"/>
          <p:cNvSpPr txBox="1"/>
          <p:nvPr>
            <p:ph type="title"/>
          </p:nvPr>
        </p:nvSpPr>
        <p:spPr>
          <a:xfrm>
            <a:off x="0" y="-183515"/>
            <a:ext cx="1228725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Processo di acquisizione ed elaborazione</a:t>
            </a:r>
            <a:endParaRPr/>
          </a:p>
        </p:txBody>
      </p:sp>
      <p:sp>
        <p:nvSpPr>
          <p:cNvPr id="427" name="Google Shape;427;p35"/>
          <p:cNvSpPr txBox="1"/>
          <p:nvPr>
            <p:ph idx="1" type="body"/>
          </p:nvPr>
        </p:nvSpPr>
        <p:spPr>
          <a:xfrm>
            <a:off x="140970" y="4434840"/>
            <a:ext cx="11723370" cy="224027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it-IT"/>
              <a:t>E’ un processo che prevede diversi steps:</a:t>
            </a:r>
            <a:endParaRPr/>
          </a:p>
          <a:p>
            <a:pPr indent="0" lvl="0" marL="0" rtl="0" algn="l">
              <a:lnSpc>
                <a:spcPct val="90000"/>
              </a:lnSpc>
              <a:spcBef>
                <a:spcPts val="1000"/>
              </a:spcBef>
              <a:spcAft>
                <a:spcPts val="0"/>
              </a:spcAft>
              <a:buClr>
                <a:schemeClr val="dk1"/>
              </a:buClr>
              <a:buSzPts val="2800"/>
              <a:buNone/>
            </a:pPr>
            <a:r>
              <a:rPr lang="it-IT"/>
              <a:t>2. </a:t>
            </a:r>
            <a:r>
              <a:rPr b="1" lang="it-IT" sz="2400"/>
              <a:t>Acquisizione del movimento: </a:t>
            </a:r>
            <a:r>
              <a:rPr lang="it-IT" sz="2400"/>
              <a:t>Si acquisiscono le immagini 2 D da ciascuna telecamera; nel caso della gait analysis si invita il Paziente a camminare nel campo di misura</a:t>
            </a:r>
            <a:endParaRPr/>
          </a:p>
        </p:txBody>
      </p:sp>
      <p:pic>
        <p:nvPicPr>
          <p:cNvPr id="428" name="Google Shape;428;p35"/>
          <p:cNvPicPr preferRelativeResize="0"/>
          <p:nvPr/>
        </p:nvPicPr>
        <p:blipFill rotWithShape="1">
          <a:blip r:embed="rId3">
            <a:alphaModFix/>
          </a:blip>
          <a:srcRect b="0" l="0" r="0" t="0"/>
          <a:stretch/>
        </p:blipFill>
        <p:spPr>
          <a:xfrm>
            <a:off x="1840230" y="680630"/>
            <a:ext cx="8606790" cy="3319870"/>
          </a:xfrm>
          <a:prstGeom prst="rect">
            <a:avLst/>
          </a:prstGeom>
          <a:noFill/>
          <a:ln>
            <a:noFill/>
          </a:ln>
        </p:spPr>
      </p:pic>
      <p:sp>
        <p:nvSpPr>
          <p:cNvPr id="429" name="Google Shape;429;p35"/>
          <p:cNvSpPr/>
          <p:nvPr/>
        </p:nvSpPr>
        <p:spPr>
          <a:xfrm>
            <a:off x="3928110" y="2130981"/>
            <a:ext cx="1531620" cy="880586"/>
          </a:xfrm>
          <a:prstGeom prst="ellipse">
            <a:avLst/>
          </a:prstGeom>
          <a:solidFill>
            <a:schemeClr val="lt1">
              <a:alpha val="0"/>
            </a:schemeClr>
          </a:solidFill>
          <a:ln cap="flat" cmpd="sng" w="762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6"/>
          <p:cNvSpPr txBox="1"/>
          <p:nvPr>
            <p:ph type="title"/>
          </p:nvPr>
        </p:nvSpPr>
        <p:spPr>
          <a:xfrm>
            <a:off x="0" y="-183515"/>
            <a:ext cx="1228725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Processo di acquisizione ed elaborazione</a:t>
            </a:r>
            <a:endParaRPr/>
          </a:p>
        </p:txBody>
      </p:sp>
      <p:sp>
        <p:nvSpPr>
          <p:cNvPr id="435" name="Google Shape;435;p36"/>
          <p:cNvSpPr txBox="1"/>
          <p:nvPr>
            <p:ph idx="1" type="body"/>
          </p:nvPr>
        </p:nvSpPr>
        <p:spPr>
          <a:xfrm>
            <a:off x="325755" y="4320223"/>
            <a:ext cx="8818245" cy="2240279"/>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it-IT"/>
              <a:t>E’ un processo che prevede diversi steps:</a:t>
            </a:r>
            <a:endParaRPr/>
          </a:p>
          <a:p>
            <a:pPr indent="0" lvl="0" marL="0" rtl="0" algn="l">
              <a:lnSpc>
                <a:spcPct val="90000"/>
              </a:lnSpc>
              <a:spcBef>
                <a:spcPts val="1000"/>
              </a:spcBef>
              <a:spcAft>
                <a:spcPts val="0"/>
              </a:spcAft>
              <a:buClr>
                <a:schemeClr val="dk1"/>
              </a:buClr>
              <a:buSzPct val="100000"/>
              <a:buNone/>
            </a:pPr>
            <a:r>
              <a:rPr lang="it-IT"/>
              <a:t>3. </a:t>
            </a:r>
            <a:r>
              <a:rPr b="1" lang="it-IT" sz="2400"/>
              <a:t>Acquisizione delle immagini: </a:t>
            </a:r>
            <a:r>
              <a:rPr lang="it-IT" sz="2400"/>
              <a:t>le immagini 2 D di ciascuna telecamera vengono acquisite, sincronizzate e verificate. Questa fase include l’ operazione di labeling. In base alla risoluzione delle camere e per la presenza di artefatti, i marker possono risultare «sfuocati» 🡪 trovare il baricentro della distribuzione delle scale dei grigi sovrasoglia ed approssimare i marker con forme simmetriche, es. cerchio</a:t>
            </a:r>
            <a:endParaRPr/>
          </a:p>
        </p:txBody>
      </p:sp>
      <p:pic>
        <p:nvPicPr>
          <p:cNvPr id="436" name="Google Shape;436;p36"/>
          <p:cNvPicPr preferRelativeResize="0"/>
          <p:nvPr/>
        </p:nvPicPr>
        <p:blipFill rotWithShape="1">
          <a:blip r:embed="rId3">
            <a:alphaModFix/>
          </a:blip>
          <a:srcRect b="0" l="0" r="0" t="0"/>
          <a:stretch/>
        </p:blipFill>
        <p:spPr>
          <a:xfrm>
            <a:off x="1840230" y="680630"/>
            <a:ext cx="8606790" cy="3319870"/>
          </a:xfrm>
          <a:prstGeom prst="rect">
            <a:avLst/>
          </a:prstGeom>
          <a:noFill/>
          <a:ln>
            <a:noFill/>
          </a:ln>
        </p:spPr>
      </p:pic>
      <p:sp>
        <p:nvSpPr>
          <p:cNvPr id="437" name="Google Shape;437;p36"/>
          <p:cNvSpPr/>
          <p:nvPr/>
        </p:nvSpPr>
        <p:spPr>
          <a:xfrm>
            <a:off x="5574030" y="2006193"/>
            <a:ext cx="1531620" cy="880586"/>
          </a:xfrm>
          <a:prstGeom prst="ellipse">
            <a:avLst/>
          </a:prstGeom>
          <a:solidFill>
            <a:schemeClr val="lt1">
              <a:alpha val="0"/>
            </a:schemeClr>
          </a:solidFill>
          <a:ln cap="flat" cmpd="sng" w="762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438" name="Google Shape;438;p36"/>
          <p:cNvPicPr preferRelativeResize="0"/>
          <p:nvPr/>
        </p:nvPicPr>
        <p:blipFill rotWithShape="1">
          <a:blip r:embed="rId4">
            <a:alphaModFix/>
          </a:blip>
          <a:srcRect b="0" l="0" r="0" t="0"/>
          <a:stretch/>
        </p:blipFill>
        <p:spPr>
          <a:xfrm>
            <a:off x="9144000" y="4223982"/>
            <a:ext cx="2379345" cy="243275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7"/>
          <p:cNvSpPr txBox="1"/>
          <p:nvPr>
            <p:ph type="title"/>
          </p:nvPr>
        </p:nvSpPr>
        <p:spPr>
          <a:xfrm>
            <a:off x="0" y="-183515"/>
            <a:ext cx="1228725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Processo di acquisizione ed elaborazione</a:t>
            </a:r>
            <a:endParaRPr/>
          </a:p>
        </p:txBody>
      </p:sp>
      <p:sp>
        <p:nvSpPr>
          <p:cNvPr id="444" name="Google Shape;444;p37"/>
          <p:cNvSpPr txBox="1"/>
          <p:nvPr>
            <p:ph idx="1" type="body"/>
          </p:nvPr>
        </p:nvSpPr>
        <p:spPr>
          <a:xfrm>
            <a:off x="325755" y="4320223"/>
            <a:ext cx="8242095" cy="2240279"/>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lang="it-IT"/>
              <a:t>E’ un processo che prevede diversi steps:</a:t>
            </a:r>
            <a:endParaRPr/>
          </a:p>
          <a:p>
            <a:pPr indent="0" lvl="0" marL="0" rtl="0" algn="l">
              <a:lnSpc>
                <a:spcPct val="90000"/>
              </a:lnSpc>
              <a:spcBef>
                <a:spcPts val="1000"/>
              </a:spcBef>
              <a:spcAft>
                <a:spcPts val="0"/>
              </a:spcAft>
              <a:buClr>
                <a:schemeClr val="dk1"/>
              </a:buClr>
              <a:buSzPct val="100000"/>
              <a:buNone/>
            </a:pPr>
            <a:r>
              <a:rPr lang="it-IT"/>
              <a:t>3. </a:t>
            </a:r>
            <a:r>
              <a:rPr b="1" lang="it-IT" sz="2400"/>
              <a:t>Acquisizione delle immagini: </a:t>
            </a:r>
            <a:r>
              <a:rPr lang="it-IT" sz="2400"/>
              <a:t>le immagini 2 D di ciascuna telecamera vengono acquisite, sincronizzate e verificate. Questa fase include l’ operazione di ricerca del centro del marker e del suo labeling. In base alla risoluzione delle camere e per la presenza di artefatti, i marker possono risultare «sfuocati» 🡪 trovare il baricentro della distribuzione delle scale dei grigi sovrasoglia ed approssimare i marker con forme simmetriche, es. cerchio</a:t>
            </a:r>
            <a:endParaRPr/>
          </a:p>
        </p:txBody>
      </p:sp>
      <p:pic>
        <p:nvPicPr>
          <p:cNvPr id="445" name="Google Shape;445;p37"/>
          <p:cNvPicPr preferRelativeResize="0"/>
          <p:nvPr/>
        </p:nvPicPr>
        <p:blipFill rotWithShape="1">
          <a:blip r:embed="rId3">
            <a:alphaModFix/>
          </a:blip>
          <a:srcRect b="0" l="0" r="0" t="0"/>
          <a:stretch/>
        </p:blipFill>
        <p:spPr>
          <a:xfrm>
            <a:off x="1840230" y="680630"/>
            <a:ext cx="8606790" cy="3319870"/>
          </a:xfrm>
          <a:prstGeom prst="rect">
            <a:avLst/>
          </a:prstGeom>
          <a:noFill/>
          <a:ln>
            <a:noFill/>
          </a:ln>
        </p:spPr>
      </p:pic>
      <p:sp>
        <p:nvSpPr>
          <p:cNvPr id="446" name="Google Shape;446;p37"/>
          <p:cNvSpPr/>
          <p:nvPr/>
        </p:nvSpPr>
        <p:spPr>
          <a:xfrm>
            <a:off x="5574030" y="2006193"/>
            <a:ext cx="1531620" cy="880586"/>
          </a:xfrm>
          <a:prstGeom prst="ellipse">
            <a:avLst/>
          </a:prstGeom>
          <a:solidFill>
            <a:schemeClr val="lt1">
              <a:alpha val="0"/>
            </a:schemeClr>
          </a:solidFill>
          <a:ln cap="flat" cmpd="sng" w="762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447" name="Google Shape;447;p37"/>
          <p:cNvPicPr preferRelativeResize="0"/>
          <p:nvPr/>
        </p:nvPicPr>
        <p:blipFill rotWithShape="1">
          <a:blip r:embed="rId4">
            <a:alphaModFix/>
          </a:blip>
          <a:srcRect b="0" l="0" r="0" t="0"/>
          <a:stretch/>
        </p:blipFill>
        <p:spPr>
          <a:xfrm rot="-5400000">
            <a:off x="9196922" y="3777008"/>
            <a:ext cx="2240278" cy="349842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451" name="Shape 451"/>
        <p:cNvGrpSpPr/>
        <p:nvPr/>
      </p:nvGrpSpPr>
      <p:grpSpPr>
        <a:xfrm>
          <a:off x="0" y="0"/>
          <a:ext cx="0" cy="0"/>
          <a:chOff x="0" y="0"/>
          <a:chExt cx="0" cy="0"/>
        </a:xfrm>
      </p:grpSpPr>
      <p:sp>
        <p:nvSpPr>
          <p:cNvPr id="452" name="Google Shape;452;p38"/>
          <p:cNvSpPr txBox="1"/>
          <p:nvPr>
            <p:ph type="title"/>
          </p:nvPr>
        </p:nvSpPr>
        <p:spPr>
          <a:xfrm>
            <a:off x="0" y="-183515"/>
            <a:ext cx="1228725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Processo di acquisizione ed elaborazione</a:t>
            </a:r>
            <a:endParaRPr/>
          </a:p>
        </p:txBody>
      </p:sp>
      <p:sp>
        <p:nvSpPr>
          <p:cNvPr id="453" name="Google Shape;453;p38"/>
          <p:cNvSpPr txBox="1"/>
          <p:nvPr>
            <p:ph idx="1" type="body"/>
          </p:nvPr>
        </p:nvSpPr>
        <p:spPr>
          <a:xfrm>
            <a:off x="140970" y="4434840"/>
            <a:ext cx="8282940" cy="224027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it-IT"/>
              <a:t>E’ un processo che prevede diversi steps:</a:t>
            </a:r>
            <a:endParaRPr/>
          </a:p>
          <a:p>
            <a:pPr indent="0" lvl="0" marL="0" rtl="0" algn="l">
              <a:lnSpc>
                <a:spcPct val="90000"/>
              </a:lnSpc>
              <a:spcBef>
                <a:spcPts val="1000"/>
              </a:spcBef>
              <a:spcAft>
                <a:spcPts val="0"/>
              </a:spcAft>
              <a:buClr>
                <a:schemeClr val="dk1"/>
              </a:buClr>
              <a:buSzPts val="2800"/>
              <a:buNone/>
            </a:pPr>
            <a:r>
              <a:rPr lang="it-IT"/>
              <a:t>4. </a:t>
            </a:r>
            <a:r>
              <a:rPr b="1" lang="it-IT" sz="2400"/>
              <a:t>Matching &amp; tracking: </a:t>
            </a:r>
            <a:r>
              <a:rPr lang="it-IT" sz="2400"/>
              <a:t>nelle immagini 2 D bisogna confermare il movimento dei markers ed evitare problemi di sovrapposizione</a:t>
            </a:r>
            <a:endParaRPr/>
          </a:p>
        </p:txBody>
      </p:sp>
      <p:pic>
        <p:nvPicPr>
          <p:cNvPr id="454" name="Google Shape;454;p38"/>
          <p:cNvPicPr preferRelativeResize="0"/>
          <p:nvPr/>
        </p:nvPicPr>
        <p:blipFill rotWithShape="1">
          <a:blip r:embed="rId3">
            <a:alphaModFix/>
          </a:blip>
          <a:srcRect b="0" l="0" r="0" t="0"/>
          <a:stretch/>
        </p:blipFill>
        <p:spPr>
          <a:xfrm>
            <a:off x="1840230" y="786555"/>
            <a:ext cx="8606789" cy="3319870"/>
          </a:xfrm>
          <a:prstGeom prst="rect">
            <a:avLst/>
          </a:prstGeom>
          <a:noFill/>
          <a:ln>
            <a:noFill/>
          </a:ln>
        </p:spPr>
      </p:pic>
      <p:sp>
        <p:nvSpPr>
          <p:cNvPr id="455" name="Google Shape;455;p38"/>
          <p:cNvSpPr/>
          <p:nvPr/>
        </p:nvSpPr>
        <p:spPr>
          <a:xfrm>
            <a:off x="7174230" y="2006193"/>
            <a:ext cx="1531620" cy="880586"/>
          </a:xfrm>
          <a:prstGeom prst="ellipse">
            <a:avLst/>
          </a:prstGeom>
          <a:solidFill>
            <a:schemeClr val="lt1">
              <a:alpha val="0"/>
            </a:schemeClr>
          </a:solidFill>
          <a:ln cap="flat" cmpd="sng" w="762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456" name="Google Shape;456;p38"/>
          <p:cNvPicPr preferRelativeResize="0"/>
          <p:nvPr/>
        </p:nvPicPr>
        <p:blipFill rotWithShape="1">
          <a:blip r:embed="rId4">
            <a:alphaModFix/>
          </a:blip>
          <a:srcRect b="0" l="0" r="0" t="0"/>
          <a:stretch/>
        </p:blipFill>
        <p:spPr>
          <a:xfrm rot="-5400000">
            <a:off x="8956675" y="4098602"/>
            <a:ext cx="2532316" cy="271152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9"/>
          <p:cNvSpPr txBox="1"/>
          <p:nvPr>
            <p:ph type="title"/>
          </p:nvPr>
        </p:nvSpPr>
        <p:spPr>
          <a:xfrm>
            <a:off x="0" y="-183515"/>
            <a:ext cx="1228725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Processo di acquisizione ed elaborazione</a:t>
            </a:r>
            <a:endParaRPr/>
          </a:p>
        </p:txBody>
      </p:sp>
      <p:sp>
        <p:nvSpPr>
          <p:cNvPr id="462" name="Google Shape;462;p39"/>
          <p:cNvSpPr txBox="1"/>
          <p:nvPr>
            <p:ph idx="1" type="body"/>
          </p:nvPr>
        </p:nvSpPr>
        <p:spPr>
          <a:xfrm>
            <a:off x="140970" y="4434840"/>
            <a:ext cx="11723370" cy="224027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it-IT"/>
              <a:t>E’ un processo che prevede diversi steps:</a:t>
            </a:r>
            <a:endParaRPr/>
          </a:p>
          <a:p>
            <a:pPr indent="0" lvl="0" marL="0" rtl="0" algn="l">
              <a:lnSpc>
                <a:spcPct val="90000"/>
              </a:lnSpc>
              <a:spcBef>
                <a:spcPts val="1000"/>
              </a:spcBef>
              <a:spcAft>
                <a:spcPts val="0"/>
              </a:spcAft>
              <a:buClr>
                <a:schemeClr val="dk1"/>
              </a:buClr>
              <a:buSzPts val="2800"/>
              <a:buNone/>
            </a:pPr>
            <a:r>
              <a:rPr lang="it-IT"/>
              <a:t>5. </a:t>
            </a:r>
            <a:r>
              <a:rPr b="1" lang="it-IT" sz="2400"/>
              <a:t>Post-processing: </a:t>
            </a:r>
            <a:r>
              <a:rPr lang="it-IT" sz="2400"/>
              <a:t>mediante determinate relazioni che legano le coordinate 2d delle immagini 3d nello spazio oggetto si può ricostruire la posizione 3 D dei marker</a:t>
            </a:r>
            <a:endParaRPr/>
          </a:p>
        </p:txBody>
      </p:sp>
      <p:pic>
        <p:nvPicPr>
          <p:cNvPr id="463" name="Google Shape;463;p39"/>
          <p:cNvPicPr preferRelativeResize="0"/>
          <p:nvPr/>
        </p:nvPicPr>
        <p:blipFill rotWithShape="1">
          <a:blip r:embed="rId3">
            <a:alphaModFix/>
          </a:blip>
          <a:srcRect b="0" l="0" r="0" t="0"/>
          <a:stretch/>
        </p:blipFill>
        <p:spPr>
          <a:xfrm>
            <a:off x="1840230" y="680630"/>
            <a:ext cx="8606790" cy="3319870"/>
          </a:xfrm>
          <a:prstGeom prst="rect">
            <a:avLst/>
          </a:prstGeom>
          <a:noFill/>
          <a:ln>
            <a:noFill/>
          </a:ln>
        </p:spPr>
      </p:pic>
      <p:sp>
        <p:nvSpPr>
          <p:cNvPr id="464" name="Google Shape;464;p39"/>
          <p:cNvSpPr/>
          <p:nvPr/>
        </p:nvSpPr>
        <p:spPr>
          <a:xfrm>
            <a:off x="8820150" y="2056924"/>
            <a:ext cx="1531620" cy="880586"/>
          </a:xfrm>
          <a:prstGeom prst="ellipse">
            <a:avLst/>
          </a:prstGeom>
          <a:solidFill>
            <a:schemeClr val="lt1">
              <a:alpha val="0"/>
            </a:schemeClr>
          </a:solidFill>
          <a:ln cap="flat" cmpd="sng" w="762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txBox="1"/>
          <p:nvPr>
            <p:ph type="title"/>
          </p:nvPr>
        </p:nvSpPr>
        <p:spPr>
          <a:xfrm>
            <a:off x="0" y="1825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FES TRAINING</a:t>
            </a:r>
            <a:endParaRPr/>
          </a:p>
        </p:txBody>
      </p:sp>
      <p:pic>
        <p:nvPicPr>
          <p:cNvPr descr="BerkelBike Pro - BerkelBike" id="122" name="Google Shape;122;p4"/>
          <p:cNvPicPr preferRelativeResize="0"/>
          <p:nvPr>
            <p:ph idx="1" type="body"/>
          </p:nvPr>
        </p:nvPicPr>
        <p:blipFill rotWithShape="1">
          <a:blip r:embed="rId3">
            <a:alphaModFix/>
          </a:blip>
          <a:srcRect b="0" l="0" r="0" t="0"/>
          <a:stretch/>
        </p:blipFill>
        <p:spPr>
          <a:xfrm>
            <a:off x="6712842" y="2729422"/>
            <a:ext cx="3073901" cy="1721384"/>
          </a:xfrm>
          <a:prstGeom prst="rect">
            <a:avLst/>
          </a:prstGeom>
          <a:noFill/>
          <a:ln>
            <a:noFill/>
          </a:ln>
        </p:spPr>
      </p:pic>
      <p:pic>
        <p:nvPicPr>
          <p:cNvPr descr="Product video - BerkelBike Connect - Cycling from your wheelchair with arms  and legs - YouTube" id="123" name="Google Shape;123;p4"/>
          <p:cNvPicPr preferRelativeResize="0"/>
          <p:nvPr/>
        </p:nvPicPr>
        <p:blipFill rotWithShape="1">
          <a:blip r:embed="rId4">
            <a:alphaModFix/>
          </a:blip>
          <a:srcRect b="0" l="0" r="0" t="0"/>
          <a:stretch/>
        </p:blipFill>
        <p:spPr>
          <a:xfrm>
            <a:off x="4595809" y="860351"/>
            <a:ext cx="2851009" cy="2135505"/>
          </a:xfrm>
          <a:prstGeom prst="rect">
            <a:avLst/>
          </a:prstGeom>
          <a:noFill/>
          <a:ln>
            <a:noFill/>
          </a:ln>
        </p:spPr>
      </p:pic>
      <p:pic>
        <p:nvPicPr>
          <p:cNvPr id="124" name="Google Shape;124;p4"/>
          <p:cNvPicPr preferRelativeResize="0"/>
          <p:nvPr/>
        </p:nvPicPr>
        <p:blipFill rotWithShape="1">
          <a:blip r:embed="rId5">
            <a:alphaModFix/>
          </a:blip>
          <a:srcRect b="0" l="0" r="0" t="0"/>
          <a:stretch/>
        </p:blipFill>
        <p:spPr>
          <a:xfrm>
            <a:off x="9018990" y="979468"/>
            <a:ext cx="2794674" cy="2331012"/>
          </a:xfrm>
          <a:prstGeom prst="rect">
            <a:avLst/>
          </a:prstGeom>
          <a:noFill/>
          <a:ln>
            <a:noFill/>
          </a:ln>
        </p:spPr>
      </p:pic>
      <p:pic>
        <p:nvPicPr>
          <p:cNvPr id="125" name="Google Shape;125;p4"/>
          <p:cNvPicPr preferRelativeResize="0"/>
          <p:nvPr/>
        </p:nvPicPr>
        <p:blipFill rotWithShape="1">
          <a:blip r:embed="rId6">
            <a:alphaModFix/>
          </a:blip>
          <a:srcRect b="0" l="0" r="0" t="0"/>
          <a:stretch/>
        </p:blipFill>
        <p:spPr>
          <a:xfrm>
            <a:off x="8978649" y="4237662"/>
            <a:ext cx="3073901" cy="2295359"/>
          </a:xfrm>
          <a:prstGeom prst="rect">
            <a:avLst/>
          </a:prstGeom>
          <a:noFill/>
          <a:ln>
            <a:noFill/>
          </a:ln>
        </p:spPr>
      </p:pic>
      <p:pic>
        <p:nvPicPr>
          <p:cNvPr id="126" name="Google Shape;126;p4"/>
          <p:cNvPicPr preferRelativeResize="0"/>
          <p:nvPr/>
        </p:nvPicPr>
        <p:blipFill rotWithShape="1">
          <a:blip r:embed="rId7">
            <a:alphaModFix/>
          </a:blip>
          <a:srcRect b="0" l="0" r="0" t="0"/>
          <a:stretch/>
        </p:blipFill>
        <p:spPr>
          <a:xfrm>
            <a:off x="4681753" y="4116515"/>
            <a:ext cx="3073901" cy="2203362"/>
          </a:xfrm>
          <a:prstGeom prst="rect">
            <a:avLst/>
          </a:prstGeom>
          <a:noFill/>
          <a:ln>
            <a:noFill/>
          </a:ln>
        </p:spPr>
      </p:pic>
      <p:sp>
        <p:nvSpPr>
          <p:cNvPr id="127" name="Google Shape;127;p4"/>
          <p:cNvSpPr txBox="1"/>
          <p:nvPr/>
        </p:nvSpPr>
        <p:spPr>
          <a:xfrm>
            <a:off x="85944" y="979468"/>
            <a:ext cx="4509865" cy="621708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lang="it-IT" sz="2400">
                <a:solidFill>
                  <a:schemeClr val="dk1"/>
                </a:solidFill>
                <a:latin typeface="Calibri"/>
                <a:ea typeface="Calibri"/>
                <a:cs typeface="Calibri"/>
                <a:sym typeface="Calibri"/>
              </a:rPr>
              <a:t>Il FES Training è stato concepito come forma di allenamento tale da permettere un </a:t>
            </a:r>
            <a:r>
              <a:rPr b="1" lang="it-IT" sz="2400">
                <a:solidFill>
                  <a:schemeClr val="dk1"/>
                </a:solidFill>
                <a:latin typeface="Calibri"/>
                <a:ea typeface="Calibri"/>
                <a:cs typeface="Calibri"/>
                <a:sym typeface="Calibri"/>
              </a:rPr>
              <a:t>ricondizionamento muscolare,  </a:t>
            </a:r>
            <a:r>
              <a:rPr lang="it-IT" sz="2400">
                <a:solidFill>
                  <a:schemeClr val="dk1"/>
                </a:solidFill>
                <a:latin typeface="Calibri"/>
                <a:ea typeface="Calibri"/>
                <a:cs typeface="Calibri"/>
                <a:sym typeface="Calibri"/>
              </a:rPr>
              <a:t>ma spesso anche </a:t>
            </a:r>
            <a:r>
              <a:rPr b="1" lang="it-IT" sz="2400">
                <a:solidFill>
                  <a:schemeClr val="dk1"/>
                </a:solidFill>
                <a:latin typeface="Calibri"/>
                <a:ea typeface="Calibri"/>
                <a:cs typeface="Calibri"/>
                <a:sym typeface="Calibri"/>
              </a:rPr>
              <a:t>cardiovascolare</a:t>
            </a:r>
            <a:endParaRPr/>
          </a:p>
          <a:p>
            <a:pPr indent="-285750" lvl="0" marL="285750" marR="0" rtl="0" algn="l">
              <a:spcBef>
                <a:spcPts val="0"/>
              </a:spcBef>
              <a:spcAft>
                <a:spcPts val="0"/>
              </a:spcAft>
              <a:buClr>
                <a:schemeClr val="dk1"/>
              </a:buClr>
              <a:buSzPts val="2400"/>
              <a:buFont typeface="Arial"/>
              <a:buChar char="•"/>
            </a:pPr>
            <a:r>
              <a:rPr lang="it-IT" sz="2400">
                <a:solidFill>
                  <a:schemeClr val="dk1"/>
                </a:solidFill>
                <a:latin typeface="Calibri"/>
                <a:ea typeface="Calibri"/>
                <a:cs typeface="Calibri"/>
                <a:sym typeface="Calibri"/>
              </a:rPr>
              <a:t>Pensato inizialmente per soggetti sani, il FES training si è evoluto soprattutto perché è stato adattato a Pazienti con patologie neuromuscolari, in particolare con SCI</a:t>
            </a:r>
            <a:endParaRPr/>
          </a:p>
          <a:p>
            <a:pPr indent="-285750" lvl="0" marL="285750" marR="0" rtl="0" algn="l">
              <a:spcBef>
                <a:spcPts val="0"/>
              </a:spcBef>
              <a:spcAft>
                <a:spcPts val="0"/>
              </a:spcAft>
              <a:buClr>
                <a:schemeClr val="dk1"/>
              </a:buClr>
              <a:buSzPts val="2400"/>
              <a:buFont typeface="Arial"/>
              <a:buChar char="•"/>
            </a:pPr>
            <a:r>
              <a:rPr lang="it-IT" sz="2400">
                <a:solidFill>
                  <a:schemeClr val="dk1"/>
                </a:solidFill>
                <a:latin typeface="Calibri"/>
                <a:ea typeface="Calibri"/>
                <a:cs typeface="Calibri"/>
                <a:sym typeface="Calibri"/>
              </a:rPr>
              <a:t>Particolarmente indicati sono gli allenamenti che prevedono ripetizioni cicliche del movimento</a:t>
            </a:r>
            <a:endParaRPr/>
          </a:p>
          <a:p>
            <a:pPr indent="-196850" lvl="0" marL="285750"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0"/>
          <p:cNvSpPr txBox="1"/>
          <p:nvPr>
            <p:ph type="title"/>
          </p:nvPr>
        </p:nvSpPr>
        <p:spPr>
          <a:xfrm>
            <a:off x="0" y="-183515"/>
            <a:ext cx="1228725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Strumentazione del soggetto</a:t>
            </a:r>
            <a:endParaRPr/>
          </a:p>
        </p:txBody>
      </p:sp>
      <p:pic>
        <p:nvPicPr>
          <p:cNvPr id="470" name="Google Shape;470;p40"/>
          <p:cNvPicPr preferRelativeResize="0"/>
          <p:nvPr/>
        </p:nvPicPr>
        <p:blipFill rotWithShape="1">
          <a:blip r:embed="rId3">
            <a:alphaModFix/>
          </a:blip>
          <a:srcRect b="0" l="0" r="0" t="0"/>
          <a:stretch/>
        </p:blipFill>
        <p:spPr>
          <a:xfrm>
            <a:off x="396172" y="1236552"/>
            <a:ext cx="2396626" cy="4940411"/>
          </a:xfrm>
          <a:prstGeom prst="rect">
            <a:avLst/>
          </a:prstGeom>
          <a:noFill/>
          <a:ln>
            <a:noFill/>
          </a:ln>
        </p:spPr>
      </p:pic>
      <p:sp>
        <p:nvSpPr>
          <p:cNvPr id="471" name="Google Shape;471;p40"/>
          <p:cNvSpPr txBox="1"/>
          <p:nvPr>
            <p:ph idx="1" type="body"/>
          </p:nvPr>
        </p:nvSpPr>
        <p:spPr>
          <a:xfrm>
            <a:off x="3188970" y="854599"/>
            <a:ext cx="8164830" cy="5322364"/>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it-IT"/>
              <a:t>Il posizionamento dei markers sul soggetto segue determinati protocolli. </a:t>
            </a:r>
            <a:endParaRPr/>
          </a:p>
          <a:p>
            <a:pPr indent="0" lvl="0" marL="0" rtl="0" algn="l">
              <a:lnSpc>
                <a:spcPct val="90000"/>
              </a:lnSpc>
              <a:spcBef>
                <a:spcPts val="1000"/>
              </a:spcBef>
              <a:spcAft>
                <a:spcPts val="0"/>
              </a:spcAft>
              <a:buClr>
                <a:schemeClr val="dk1"/>
              </a:buClr>
              <a:buSzPts val="2800"/>
              <a:buNone/>
            </a:pPr>
            <a:r>
              <a:rPr lang="it-IT"/>
              <a:t>Esistono diversi protocolli, in ogni caso le principali regole da rispettare sono:</a:t>
            </a:r>
            <a:endParaRPr/>
          </a:p>
          <a:p>
            <a:pPr indent="-514350" lvl="0" marL="514350" rtl="0" algn="l">
              <a:lnSpc>
                <a:spcPct val="90000"/>
              </a:lnSpc>
              <a:spcBef>
                <a:spcPts val="1000"/>
              </a:spcBef>
              <a:spcAft>
                <a:spcPts val="0"/>
              </a:spcAft>
              <a:buClr>
                <a:schemeClr val="dk1"/>
              </a:buClr>
              <a:buSzPts val="2800"/>
              <a:buAutoNum type="arabicPeriod"/>
            </a:pPr>
            <a:r>
              <a:rPr lang="it-IT"/>
              <a:t>Massima visibilità da parte delle camere</a:t>
            </a:r>
            <a:endParaRPr/>
          </a:p>
          <a:p>
            <a:pPr indent="-514350" lvl="0" marL="514350" rtl="0" algn="l">
              <a:lnSpc>
                <a:spcPct val="90000"/>
              </a:lnSpc>
              <a:spcBef>
                <a:spcPts val="1000"/>
              </a:spcBef>
              <a:spcAft>
                <a:spcPts val="0"/>
              </a:spcAft>
              <a:buClr>
                <a:schemeClr val="dk1"/>
              </a:buClr>
              <a:buSzPts val="2800"/>
              <a:buAutoNum type="arabicPeriod"/>
            </a:pPr>
            <a:r>
              <a:rPr lang="it-IT"/>
              <a:t>Non deve esserci sovraffollamento dei marker per la definizione dei centri di rotazione articolare</a:t>
            </a:r>
            <a:endParaRPr/>
          </a:p>
          <a:p>
            <a:pPr indent="-228600" lvl="0" marL="228600" rtl="0" algn="l">
              <a:lnSpc>
                <a:spcPct val="90000"/>
              </a:lnSpc>
              <a:spcBef>
                <a:spcPts val="1000"/>
              </a:spcBef>
              <a:spcAft>
                <a:spcPts val="0"/>
              </a:spcAft>
              <a:buClr>
                <a:schemeClr val="dk1"/>
              </a:buClr>
              <a:buSzPts val="2800"/>
              <a:buFont typeface="Noto Sans Symbols"/>
              <a:buChar char="🡪"/>
            </a:pPr>
            <a:r>
              <a:rPr lang="it-IT"/>
              <a:t>L’ approccio classico è quello di minimizzare il numero dei marker necessari, utilizzando almeno tre marker per segmento (in modo da renderlo rigido)</a:t>
            </a:r>
            <a:endParaRPr/>
          </a:p>
          <a:p>
            <a:pPr indent="-228600" lvl="0" marL="228600" rtl="0" algn="l">
              <a:lnSpc>
                <a:spcPct val="90000"/>
              </a:lnSpc>
              <a:spcBef>
                <a:spcPts val="1000"/>
              </a:spcBef>
              <a:spcAft>
                <a:spcPts val="0"/>
              </a:spcAft>
              <a:buClr>
                <a:schemeClr val="dk1"/>
              </a:buClr>
              <a:buSzPts val="2800"/>
              <a:buFont typeface="Noto Sans Symbols"/>
              <a:buChar char="🡪"/>
            </a:pPr>
            <a:r>
              <a:rPr lang="it-IT"/>
              <a:t>E’ possibile utilizzare delle bacchette per posizionare i markers lontano dal soggetto</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1"/>
          <p:cNvSpPr txBox="1"/>
          <p:nvPr>
            <p:ph type="title"/>
          </p:nvPr>
        </p:nvSpPr>
        <p:spPr>
          <a:xfrm>
            <a:off x="0" y="-183515"/>
            <a:ext cx="1228725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Protocollo Davis</a:t>
            </a:r>
            <a:endParaRPr/>
          </a:p>
        </p:txBody>
      </p:sp>
      <p:sp>
        <p:nvSpPr>
          <p:cNvPr id="477" name="Google Shape;477;p41"/>
          <p:cNvSpPr txBox="1"/>
          <p:nvPr>
            <p:ph idx="1" type="body"/>
          </p:nvPr>
        </p:nvSpPr>
        <p:spPr>
          <a:xfrm>
            <a:off x="250300" y="4483007"/>
            <a:ext cx="11691400" cy="354595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it-IT"/>
              <a:t>Proposto negli anni 80, studiato per gli arti inferiori, prevede l’utilizzo di tre markers per segmento.</a:t>
            </a:r>
            <a:endParaRPr/>
          </a:p>
          <a:p>
            <a:pPr indent="0" lvl="0" marL="0" rtl="0" algn="l">
              <a:lnSpc>
                <a:spcPct val="90000"/>
              </a:lnSpc>
              <a:spcBef>
                <a:spcPts val="1000"/>
              </a:spcBef>
              <a:spcAft>
                <a:spcPts val="0"/>
              </a:spcAft>
              <a:buClr>
                <a:schemeClr val="dk1"/>
              </a:buClr>
              <a:buSzPts val="2800"/>
              <a:buNone/>
            </a:pPr>
            <a:r>
              <a:rPr lang="it-IT"/>
              <a:t>Non sono previsti markers mediali🡪 perché?</a:t>
            </a:r>
            <a:endParaRPr/>
          </a:p>
          <a:p>
            <a:pPr indent="0" lvl="0" marL="0" rtl="0" algn="l">
              <a:lnSpc>
                <a:spcPct val="90000"/>
              </a:lnSpc>
              <a:spcBef>
                <a:spcPts val="1000"/>
              </a:spcBef>
              <a:spcAft>
                <a:spcPts val="0"/>
              </a:spcAft>
              <a:buClr>
                <a:schemeClr val="dk1"/>
              </a:buClr>
              <a:buSzPts val="2800"/>
              <a:buNone/>
            </a:pPr>
            <a:r>
              <a:rPr lang="it-IT"/>
              <a:t>La presenza dell’ utilizzo di bacchette comporta una accurata fase di calibrazione, in quanto le bacchette enfatizzano gli artefatti da tessuto molle</a:t>
            </a:r>
            <a:endParaRPr/>
          </a:p>
        </p:txBody>
      </p:sp>
      <p:pic>
        <p:nvPicPr>
          <p:cNvPr id="478" name="Google Shape;478;p41"/>
          <p:cNvPicPr preferRelativeResize="0"/>
          <p:nvPr/>
        </p:nvPicPr>
        <p:blipFill rotWithShape="1">
          <a:blip r:embed="rId3">
            <a:alphaModFix/>
          </a:blip>
          <a:srcRect b="0" l="0" r="0" t="0"/>
          <a:stretch/>
        </p:blipFill>
        <p:spPr>
          <a:xfrm>
            <a:off x="304544" y="854598"/>
            <a:ext cx="6275159" cy="3628409"/>
          </a:xfrm>
          <a:prstGeom prst="rect">
            <a:avLst/>
          </a:prstGeom>
          <a:noFill/>
          <a:ln>
            <a:noFill/>
          </a:ln>
        </p:spPr>
      </p:pic>
      <p:pic>
        <p:nvPicPr>
          <p:cNvPr id="479" name="Google Shape;479;p41"/>
          <p:cNvPicPr preferRelativeResize="0"/>
          <p:nvPr/>
        </p:nvPicPr>
        <p:blipFill rotWithShape="1">
          <a:blip r:embed="rId4">
            <a:alphaModFix/>
          </a:blip>
          <a:srcRect b="0" l="0" r="0" t="0"/>
          <a:stretch/>
        </p:blipFill>
        <p:spPr>
          <a:xfrm>
            <a:off x="6729810" y="935831"/>
            <a:ext cx="5407333" cy="346594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2"/>
          <p:cNvSpPr txBox="1"/>
          <p:nvPr>
            <p:ph type="title"/>
          </p:nvPr>
        </p:nvSpPr>
        <p:spPr>
          <a:xfrm>
            <a:off x="0" y="-12382"/>
            <a:ext cx="1228725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Protocollo CAST (Calibrated anatomical system technique)</a:t>
            </a:r>
            <a:endParaRPr/>
          </a:p>
        </p:txBody>
      </p:sp>
      <p:sp>
        <p:nvSpPr>
          <p:cNvPr id="485" name="Google Shape;485;p42"/>
          <p:cNvSpPr txBox="1"/>
          <p:nvPr>
            <p:ph idx="1" type="body"/>
          </p:nvPr>
        </p:nvSpPr>
        <p:spPr>
          <a:xfrm>
            <a:off x="7088090" y="1142048"/>
            <a:ext cx="4572001" cy="532236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it-IT"/>
              <a:t>Proposto nel 95, prevede una maggiore complessità per compensare i problemi del DAVIS. In particolare questo protocollo prevede il posizionamento di marker in zone dove lo slittamento dei tessuti rispetto l’ osso risulta trascurabile (pochi tessuti molli interposti)</a:t>
            </a:r>
            <a:endParaRPr/>
          </a:p>
        </p:txBody>
      </p:sp>
      <p:pic>
        <p:nvPicPr>
          <p:cNvPr descr="Anatomical marker set | Download Scientific Diagram" id="486" name="Google Shape;486;p42"/>
          <p:cNvPicPr preferRelativeResize="0"/>
          <p:nvPr/>
        </p:nvPicPr>
        <p:blipFill rotWithShape="1">
          <a:blip r:embed="rId3">
            <a:alphaModFix/>
          </a:blip>
          <a:srcRect b="0" l="0" r="0" t="0"/>
          <a:stretch/>
        </p:blipFill>
        <p:spPr>
          <a:xfrm>
            <a:off x="693544" y="1313181"/>
            <a:ext cx="5767387" cy="518748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5"/>
          <p:cNvSpPr txBox="1"/>
          <p:nvPr>
            <p:ph type="title"/>
          </p:nvPr>
        </p:nvSpPr>
        <p:spPr>
          <a:xfrm>
            <a:off x="0" y="18255"/>
            <a:ext cx="860173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000"/>
              <a:buFont typeface="Calibri"/>
              <a:buNone/>
            </a:pPr>
            <a:r>
              <a:rPr b="1" lang="it-IT" sz="4000">
                <a:solidFill>
                  <a:srgbClr val="C00000"/>
                </a:solidFill>
                <a:latin typeface="Calibri"/>
                <a:ea typeface="Calibri"/>
                <a:cs typeface="Calibri"/>
                <a:sym typeface="Calibri"/>
              </a:rPr>
              <a:t>FES nei disordini motori dovuti a stroke</a:t>
            </a:r>
            <a:endParaRPr/>
          </a:p>
        </p:txBody>
      </p:sp>
      <p:sp>
        <p:nvSpPr>
          <p:cNvPr id="133" name="Google Shape;133;p5"/>
          <p:cNvSpPr txBox="1"/>
          <p:nvPr>
            <p:ph idx="1" type="body"/>
          </p:nvPr>
        </p:nvSpPr>
        <p:spPr>
          <a:xfrm>
            <a:off x="143542" y="1120140"/>
            <a:ext cx="11812238" cy="573786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b="1" lang="it-IT"/>
              <a:t>Recent reviews and meta-analyses indicate </a:t>
            </a:r>
            <a:r>
              <a:rPr b="1" lang="it-IT">
                <a:solidFill>
                  <a:srgbClr val="C00000"/>
                </a:solidFill>
              </a:rPr>
              <a:t>strong evidence </a:t>
            </a:r>
            <a:r>
              <a:rPr b="1" lang="it-IT"/>
              <a:t>that FES combined with task-oriented training improves upper extremity voluntary activity in acute and subacute stroke patients and shows a greater therapeutic effect on upper extremity activity than training without FES</a:t>
            </a:r>
            <a:r>
              <a:rPr lang="it-IT"/>
              <a:t>. </a:t>
            </a:r>
            <a:endParaRPr/>
          </a:p>
          <a:p>
            <a:pPr indent="0" lvl="0" marL="0" rtl="0" algn="l">
              <a:lnSpc>
                <a:spcPct val="90000"/>
              </a:lnSpc>
              <a:spcBef>
                <a:spcPts val="1000"/>
              </a:spcBef>
              <a:spcAft>
                <a:spcPts val="0"/>
              </a:spcAft>
              <a:buClr>
                <a:schemeClr val="dk1"/>
              </a:buClr>
              <a:buSzPts val="2800"/>
              <a:buNone/>
            </a:pPr>
            <a:r>
              <a:rPr lang="it-IT"/>
              <a:t>A recent guideline from the American Stroke Association (ASA) recommends FES in combination with task-oriented training in stroke rehabilitation. </a:t>
            </a:r>
            <a:endParaRPr/>
          </a:p>
          <a:p>
            <a:pPr indent="0" lvl="0" marL="0" rtl="0" algn="l">
              <a:lnSpc>
                <a:spcPct val="90000"/>
              </a:lnSpc>
              <a:spcBef>
                <a:spcPts val="1000"/>
              </a:spcBef>
              <a:spcAft>
                <a:spcPts val="0"/>
              </a:spcAft>
              <a:buClr>
                <a:schemeClr val="accent1"/>
              </a:buClr>
              <a:buSzPts val="2800"/>
              <a:buNone/>
            </a:pPr>
            <a:r>
              <a:rPr b="1" lang="it-IT">
                <a:solidFill>
                  <a:schemeClr val="accent1"/>
                </a:solidFill>
              </a:rPr>
              <a:t>Functional improvements </a:t>
            </a:r>
            <a:r>
              <a:rPr lang="it-IT"/>
              <a:t>after stroke have been shown to depend on both the </a:t>
            </a:r>
            <a:r>
              <a:rPr b="1" lang="it-IT"/>
              <a:t>number of daily therapy hours </a:t>
            </a:r>
            <a:r>
              <a:rPr lang="it-IT"/>
              <a:t>and the </a:t>
            </a:r>
            <a:r>
              <a:rPr b="1" lang="it-IT"/>
              <a:t>number of weekly therapy days</a:t>
            </a:r>
            <a:r>
              <a:rPr lang="it-IT"/>
              <a:t>. </a:t>
            </a:r>
            <a:endParaRPr/>
          </a:p>
          <a:p>
            <a:pPr indent="0" lvl="0" marL="0" rtl="0" algn="l">
              <a:lnSpc>
                <a:spcPct val="90000"/>
              </a:lnSpc>
              <a:spcBef>
                <a:spcPts val="1000"/>
              </a:spcBef>
              <a:spcAft>
                <a:spcPts val="0"/>
              </a:spcAft>
              <a:buClr>
                <a:schemeClr val="dk1"/>
              </a:buClr>
              <a:buSzPts val="2800"/>
              <a:buNone/>
            </a:pPr>
            <a:r>
              <a:rPr lang="it-IT"/>
              <a:t>The therapy density of several hours with daily repetition appropriate for motor learning can be effectively supported and implemented with FES. </a:t>
            </a:r>
            <a:endParaRPr/>
          </a:p>
          <a:p>
            <a:pPr indent="0" lvl="0" marL="0" rtl="0" algn="l">
              <a:lnSpc>
                <a:spcPct val="90000"/>
              </a:lnSpc>
              <a:spcBef>
                <a:spcPts val="1000"/>
              </a:spcBef>
              <a:spcAft>
                <a:spcPts val="0"/>
              </a:spcAft>
              <a:buClr>
                <a:schemeClr val="dk1"/>
              </a:buClr>
              <a:buSzPts val="2800"/>
              <a:buNone/>
            </a:pPr>
            <a:r>
              <a:rPr lang="it-IT"/>
              <a:t>In suitable cases and with good compliance of the patient or, if applicable, his relatives, the method can be continued by the </a:t>
            </a:r>
            <a:r>
              <a:rPr b="1" lang="it-IT"/>
              <a:t>patient at home </a:t>
            </a:r>
            <a:r>
              <a:rPr lang="it-IT"/>
              <a:t>or therapeutically accompanied in the context of </a:t>
            </a:r>
            <a:r>
              <a:rPr b="1" lang="it-IT"/>
              <a:t>outpatient </a:t>
            </a:r>
            <a:r>
              <a:rPr lang="it-IT"/>
              <a:t>therapy beyond the course of rehabilitation.</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6"/>
          <p:cNvSpPr txBox="1"/>
          <p:nvPr>
            <p:ph type="title"/>
          </p:nvPr>
        </p:nvSpPr>
        <p:spPr>
          <a:xfrm>
            <a:off x="0" y="-233205"/>
            <a:ext cx="838333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FES nello stroke: indicazioni</a:t>
            </a:r>
            <a:endParaRPr/>
          </a:p>
        </p:txBody>
      </p:sp>
      <p:sp>
        <p:nvSpPr>
          <p:cNvPr id="140" name="Google Shape;140;p6"/>
          <p:cNvSpPr txBox="1"/>
          <p:nvPr>
            <p:ph idx="1" type="body"/>
          </p:nvPr>
        </p:nvSpPr>
        <p:spPr>
          <a:xfrm>
            <a:off x="73400" y="830934"/>
            <a:ext cx="11768079" cy="491168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it-IT" sz="2400"/>
              <a:t>The appropriate choice of FES procedure from the patient’s point of view depends on the desired and necessary level of treatment and, in particular, on the severity of the disorder.</a:t>
            </a:r>
            <a:endParaRPr/>
          </a:p>
          <a:p>
            <a:pPr indent="0" lvl="0" marL="0" rtl="0" algn="l">
              <a:lnSpc>
                <a:spcPct val="90000"/>
              </a:lnSpc>
              <a:spcBef>
                <a:spcPts val="1000"/>
              </a:spcBef>
              <a:spcAft>
                <a:spcPts val="0"/>
              </a:spcAft>
              <a:buClr>
                <a:schemeClr val="dk1"/>
              </a:buClr>
              <a:buSzPts val="2000"/>
              <a:buNone/>
            </a:pPr>
            <a:r>
              <a:t/>
            </a:r>
            <a:endParaRPr sz="2000"/>
          </a:p>
        </p:txBody>
      </p:sp>
      <p:pic>
        <p:nvPicPr>
          <p:cNvPr id="141" name="Google Shape;141;p6"/>
          <p:cNvPicPr preferRelativeResize="0"/>
          <p:nvPr/>
        </p:nvPicPr>
        <p:blipFill rotWithShape="1">
          <a:blip r:embed="rId3">
            <a:alphaModFix/>
          </a:blip>
          <a:srcRect b="0" l="0" r="0" t="0"/>
          <a:stretch/>
        </p:blipFill>
        <p:spPr>
          <a:xfrm>
            <a:off x="350521" y="1757811"/>
            <a:ext cx="5111915" cy="4665242"/>
          </a:xfrm>
          <a:prstGeom prst="rect">
            <a:avLst/>
          </a:prstGeom>
          <a:noFill/>
          <a:ln>
            <a:noFill/>
          </a:ln>
        </p:spPr>
      </p:pic>
      <p:pic>
        <p:nvPicPr>
          <p:cNvPr id="142" name="Google Shape;142;p6"/>
          <p:cNvPicPr preferRelativeResize="0"/>
          <p:nvPr/>
        </p:nvPicPr>
        <p:blipFill rotWithShape="1">
          <a:blip r:embed="rId4">
            <a:alphaModFix/>
          </a:blip>
          <a:srcRect b="0" l="0" r="0" t="0"/>
          <a:stretch/>
        </p:blipFill>
        <p:spPr>
          <a:xfrm>
            <a:off x="5957439" y="1681361"/>
            <a:ext cx="5686647" cy="466524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 name="Shape 147"/>
        <p:cNvGrpSpPr/>
        <p:nvPr/>
      </p:nvGrpSpPr>
      <p:grpSpPr>
        <a:xfrm>
          <a:off x="0" y="0"/>
          <a:ext cx="0" cy="0"/>
          <a:chOff x="0" y="0"/>
          <a:chExt cx="0" cy="0"/>
        </a:xfrm>
      </p:grpSpPr>
      <p:sp>
        <p:nvSpPr>
          <p:cNvPr id="148" name="Google Shape;148;p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7"/>
          <p:cNvSpPr/>
          <p:nvPr/>
        </p:nvSpPr>
        <p:spPr>
          <a:xfrm>
            <a:off x="7544662" y="323519"/>
            <a:ext cx="4323899" cy="6212748"/>
          </a:xfrm>
          <a:custGeom>
            <a:rect b="b" l="l" r="r" t="t"/>
            <a:pathLst>
              <a:path extrusionOk="0" h="6212748" w="4323899">
                <a:moveTo>
                  <a:pt x="0" y="0"/>
                </a:moveTo>
                <a:lnTo>
                  <a:pt x="742501" y="0"/>
                </a:lnTo>
                <a:lnTo>
                  <a:pt x="4323899" y="0"/>
                </a:lnTo>
                <a:lnTo>
                  <a:pt x="4323899" y="2864954"/>
                </a:lnTo>
                <a:lnTo>
                  <a:pt x="880454" y="6212748"/>
                </a:lnTo>
                <a:lnTo>
                  <a:pt x="0" y="6212748"/>
                </a:lnTo>
                <a:lnTo>
                  <a:pt x="0" y="6210962"/>
                </a:lnTo>
                <a:close/>
              </a:path>
            </a:pathLst>
          </a:custGeom>
          <a:solidFill>
            <a:srgbClr val="7F7F7F">
              <a:alpha val="2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7"/>
          <p:cNvSpPr/>
          <p:nvPr/>
        </p:nvSpPr>
        <p:spPr>
          <a:xfrm flipH="1">
            <a:off x="8576720" y="3335867"/>
            <a:ext cx="3291840" cy="3200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7"/>
          <p:cNvSpPr/>
          <p:nvPr/>
        </p:nvSpPr>
        <p:spPr>
          <a:xfrm>
            <a:off x="641774" y="623275"/>
            <a:ext cx="10905053" cy="5607882"/>
          </a:xfrm>
          <a:prstGeom prst="rect">
            <a:avLst/>
          </a:prstGeom>
          <a:noFill/>
          <a:ln cap="flat" cmpd="sng" w="1905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 name="Google Shape;152;p7"/>
          <p:cNvSpPr txBox="1"/>
          <p:nvPr>
            <p:ph type="title"/>
          </p:nvPr>
        </p:nvSpPr>
        <p:spPr>
          <a:xfrm>
            <a:off x="8029293" y="806364"/>
            <a:ext cx="3354636" cy="284741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C00000"/>
              </a:buClr>
              <a:buSzPts val="3200"/>
              <a:buFont typeface="Calibri"/>
              <a:buNone/>
            </a:pPr>
            <a:r>
              <a:rPr b="1" lang="it-IT" sz="3200">
                <a:solidFill>
                  <a:srgbClr val="C00000"/>
                </a:solidFill>
                <a:latin typeface="Calibri"/>
                <a:ea typeface="Calibri"/>
                <a:cs typeface="Calibri"/>
                <a:sym typeface="Calibri"/>
              </a:rPr>
              <a:t>ES &amp; controindicazioni</a:t>
            </a:r>
            <a:endParaRPr b="1" sz="3200">
              <a:solidFill>
                <a:srgbClr val="C00000"/>
              </a:solidFill>
              <a:latin typeface="Calibri"/>
              <a:ea typeface="Calibri"/>
              <a:cs typeface="Calibri"/>
              <a:sym typeface="Calibri"/>
            </a:endParaRPr>
          </a:p>
        </p:txBody>
      </p:sp>
      <p:pic>
        <p:nvPicPr>
          <p:cNvPr descr="List of contraindications to the use of interferential therapy. | Download  Table" id="153" name="Google Shape;153;p7"/>
          <p:cNvPicPr preferRelativeResize="0"/>
          <p:nvPr/>
        </p:nvPicPr>
        <p:blipFill rotWithShape="1">
          <a:blip r:embed="rId3">
            <a:alphaModFix/>
          </a:blip>
          <a:srcRect b="0" l="0" r="0" t="0"/>
          <a:stretch/>
        </p:blipFill>
        <p:spPr>
          <a:xfrm>
            <a:off x="1296558" y="2263984"/>
            <a:ext cx="5604636" cy="23125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8"/>
          <p:cNvSpPr txBox="1"/>
          <p:nvPr>
            <p:ph type="title"/>
          </p:nvPr>
        </p:nvSpPr>
        <p:spPr>
          <a:xfrm>
            <a:off x="13675" y="-247644"/>
            <a:ext cx="1252079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800"/>
              <a:buFont typeface="Calibri"/>
              <a:buNone/>
            </a:pPr>
            <a:r>
              <a:rPr b="1" lang="it-IT" sz="4800">
                <a:solidFill>
                  <a:srgbClr val="C00000"/>
                </a:solidFill>
                <a:latin typeface="Calibri"/>
                <a:ea typeface="Calibri"/>
                <a:cs typeface="Calibri"/>
                <a:sym typeface="Calibri"/>
              </a:rPr>
              <a:t>Fatica muscolare</a:t>
            </a:r>
            <a:endParaRPr/>
          </a:p>
        </p:txBody>
      </p:sp>
      <p:sp>
        <p:nvSpPr>
          <p:cNvPr id="160" name="Google Shape;160;p8"/>
          <p:cNvSpPr txBox="1"/>
          <p:nvPr/>
        </p:nvSpPr>
        <p:spPr>
          <a:xfrm>
            <a:off x="152398" y="749119"/>
            <a:ext cx="12134852" cy="64325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it-IT" sz="2400" u="none" cap="none" strike="noStrike">
                <a:solidFill>
                  <a:srgbClr val="000000"/>
                </a:solidFill>
                <a:latin typeface="Calibri"/>
                <a:ea typeface="Calibri"/>
                <a:cs typeface="Calibri"/>
                <a:sym typeface="Calibri"/>
              </a:rPr>
              <a:t>Sotto l’ influenza del </a:t>
            </a:r>
            <a:r>
              <a:rPr b="1" i="0" lang="it-IT" sz="2400" u="none" cap="none" strike="noStrike">
                <a:solidFill>
                  <a:srgbClr val="000000"/>
                </a:solidFill>
                <a:latin typeface="Calibri"/>
                <a:ea typeface="Calibri"/>
                <a:cs typeface="Calibri"/>
                <a:sym typeface="Calibri"/>
              </a:rPr>
              <a:t>drive centrale </a:t>
            </a:r>
            <a:r>
              <a:rPr b="0" i="0" lang="it-IT" sz="2400" u="none" cap="none" strike="noStrike">
                <a:solidFill>
                  <a:srgbClr val="000000"/>
                </a:solidFill>
                <a:latin typeface="Calibri"/>
                <a:ea typeface="Calibri"/>
                <a:cs typeface="Calibri"/>
                <a:sym typeface="Calibri"/>
              </a:rPr>
              <a:t>o di un </a:t>
            </a:r>
            <a:r>
              <a:rPr b="1" i="0" lang="it-IT" sz="2400" u="none" cap="none" strike="noStrike">
                <a:solidFill>
                  <a:srgbClr val="000000"/>
                </a:solidFill>
                <a:latin typeface="Calibri"/>
                <a:ea typeface="Calibri"/>
                <a:cs typeface="Calibri"/>
                <a:sym typeface="Calibri"/>
              </a:rPr>
              <a:t>drive esterno </a:t>
            </a:r>
            <a:r>
              <a:rPr b="0" i="0" lang="it-IT" sz="2400" u="none" cap="none" strike="noStrike">
                <a:solidFill>
                  <a:srgbClr val="000000"/>
                </a:solidFill>
                <a:latin typeface="Calibri"/>
                <a:ea typeface="Calibri"/>
                <a:cs typeface="Calibri"/>
                <a:sym typeface="Calibri"/>
              </a:rPr>
              <a:t>(es. stimolazione elettrica), i muscoli, mentre generano forza, producono una distribuzione di potenziali sulla cute che può essere registrata tramite sEMG. Nel corso di </a:t>
            </a:r>
            <a:r>
              <a:rPr b="1" i="0" lang="it-IT" sz="2400" u="none" cap="none" strike="noStrike">
                <a:solidFill>
                  <a:srgbClr val="000000"/>
                </a:solidFill>
                <a:latin typeface="Calibri"/>
                <a:ea typeface="Calibri"/>
                <a:cs typeface="Calibri"/>
                <a:sym typeface="Calibri"/>
              </a:rPr>
              <a:t>contrazioni ripetute</a:t>
            </a:r>
            <a:r>
              <a:rPr b="0" i="0" lang="it-IT" sz="2400" u="none" cap="none" strike="noStrike">
                <a:solidFill>
                  <a:srgbClr val="000000"/>
                </a:solidFill>
                <a:latin typeface="Calibri"/>
                <a:ea typeface="Calibri"/>
                <a:cs typeface="Calibri"/>
                <a:sym typeface="Calibri"/>
              </a:rPr>
              <a:t>, volontarie o </a:t>
            </a:r>
            <a:r>
              <a:rPr b="0" i="1" lang="it-IT" sz="2400" u="none" cap="none" strike="noStrike">
                <a:solidFill>
                  <a:srgbClr val="000000"/>
                </a:solidFill>
                <a:latin typeface="Calibri"/>
                <a:ea typeface="Calibri"/>
                <a:cs typeface="Calibri"/>
                <a:sym typeface="Calibri"/>
              </a:rPr>
              <a:t>indotte, </a:t>
            </a:r>
            <a:r>
              <a:rPr b="0" i="0" lang="it-IT" sz="2400" u="none" cap="none" strike="noStrike">
                <a:solidFill>
                  <a:srgbClr val="000000"/>
                </a:solidFill>
                <a:latin typeface="Calibri"/>
                <a:ea typeface="Calibri"/>
                <a:cs typeface="Calibri"/>
                <a:sym typeface="Calibri"/>
              </a:rPr>
              <a:t>sia la forza che i potenziali registrati vanno incontro a dei </a:t>
            </a:r>
            <a:r>
              <a:rPr b="1" i="0" lang="it-IT" sz="2400" u="none" cap="none" strike="noStrike">
                <a:solidFill>
                  <a:srgbClr val="000000"/>
                </a:solidFill>
                <a:latin typeface="Calibri"/>
                <a:ea typeface="Calibri"/>
                <a:cs typeface="Calibri"/>
                <a:sym typeface="Calibri"/>
              </a:rPr>
              <a:t>cambiamenti</a:t>
            </a:r>
            <a:r>
              <a:rPr b="0" i="0" lang="it-IT" sz="2400" u="none" cap="none" strike="noStrike">
                <a:solidFill>
                  <a:srgbClr val="000000"/>
                </a:solidFill>
                <a:latin typeface="Calibri"/>
                <a:ea typeface="Calibri"/>
                <a:cs typeface="Calibri"/>
                <a:sym typeface="Calibri"/>
              </a:rPr>
              <a:t> che prendono globalmente il nome di </a:t>
            </a:r>
            <a:r>
              <a:rPr b="1" i="0" lang="it-IT" sz="2400" u="none" cap="none" strike="noStrike">
                <a:solidFill>
                  <a:srgbClr val="C00000"/>
                </a:solidFill>
                <a:latin typeface="Calibri"/>
                <a:ea typeface="Calibri"/>
                <a:cs typeface="Calibri"/>
                <a:sym typeface="Calibri"/>
              </a:rPr>
              <a:t>fatica muscolare</a:t>
            </a:r>
            <a:r>
              <a:rPr b="0" i="0" lang="it-IT" sz="2400" u="none" cap="none" strike="noStrike">
                <a:solidFill>
                  <a:srgbClr val="000000"/>
                </a:solidFill>
                <a:latin typeface="Calibri"/>
                <a:ea typeface="Calibri"/>
                <a:cs typeface="Calibri"/>
                <a:sym typeface="Calibri"/>
              </a:rPr>
              <a:t>. </a:t>
            </a:r>
            <a:r>
              <a:rPr b="1" i="0" lang="it-IT" sz="2400" u="none" cap="none" strike="noStrike">
                <a:solidFill>
                  <a:srgbClr val="000000"/>
                </a:solidFill>
                <a:latin typeface="Calibri"/>
                <a:ea typeface="Calibri"/>
                <a:cs typeface="Calibri"/>
                <a:sym typeface="Calibri"/>
              </a:rPr>
              <a:t>Espressioni di fatica muscolare </a:t>
            </a:r>
            <a:r>
              <a:rPr b="0" i="0" lang="it-IT" sz="2400" u="none" cap="none" strike="noStrike">
                <a:solidFill>
                  <a:srgbClr val="000000"/>
                </a:solidFill>
                <a:latin typeface="Calibri"/>
                <a:ea typeface="Calibri"/>
                <a:cs typeface="Calibri"/>
                <a:sym typeface="Calibri"/>
              </a:rPr>
              <a:t>sono le </a:t>
            </a:r>
            <a:r>
              <a:rPr b="1" i="0" lang="it-IT" sz="2400" u="none" cap="none" strike="noStrike">
                <a:solidFill>
                  <a:srgbClr val="000000"/>
                </a:solidFill>
                <a:latin typeface="Calibri"/>
                <a:ea typeface="Calibri"/>
                <a:cs typeface="Calibri"/>
                <a:sym typeface="Calibri"/>
              </a:rPr>
              <a:t>manifestazioni meccaniche e  quelle mioelettriche</a:t>
            </a:r>
            <a:r>
              <a:rPr b="0" i="0" lang="it-IT" sz="2400" u="none" cap="none" strike="noStrike">
                <a:solidFill>
                  <a:srgbClr val="000000"/>
                </a:solidFill>
                <a:latin typeface="Calibri"/>
                <a:ea typeface="Calibri"/>
                <a:cs typeface="Calibri"/>
                <a:sym typeface="Calibri"/>
              </a:rPr>
              <a:t>.</a:t>
            </a:r>
            <a:endParaRPr/>
          </a:p>
          <a:p>
            <a:pPr indent="0" lvl="0" marL="0" marR="0" rtl="0" algn="l">
              <a:spcBef>
                <a:spcPts val="0"/>
              </a:spcBef>
              <a:spcAft>
                <a:spcPts val="0"/>
              </a:spcAft>
              <a:buNone/>
            </a:pPr>
            <a:r>
              <a:rPr b="1" lang="it-IT" sz="2000">
                <a:solidFill>
                  <a:srgbClr val="C00000"/>
                </a:solidFill>
                <a:latin typeface="Calibri"/>
                <a:ea typeface="Calibri"/>
                <a:cs typeface="Calibri"/>
                <a:sym typeface="Calibri"/>
              </a:rPr>
              <a:t>Manifestazioni meccaniche di fatica (MMeF): </a:t>
            </a:r>
            <a:r>
              <a:rPr b="1" lang="it-IT" sz="2000">
                <a:solidFill>
                  <a:schemeClr val="dk1"/>
                </a:solidFill>
                <a:latin typeface="Calibri"/>
                <a:ea typeface="Calibri"/>
                <a:cs typeface="Calibri"/>
                <a:sym typeface="Calibri"/>
              </a:rPr>
              <a:t>riduzione della capacità di un muscolo di generare la forza massimale. </a:t>
            </a:r>
            <a:r>
              <a:rPr lang="it-IT" sz="2000">
                <a:solidFill>
                  <a:schemeClr val="dk1"/>
                </a:solidFill>
                <a:latin typeface="Calibri"/>
                <a:ea typeface="Calibri"/>
                <a:cs typeface="Calibri"/>
                <a:sym typeface="Calibri"/>
              </a:rPr>
              <a:t>Tale riduzione, indotta dall’ esercizio, si distingue in:</a:t>
            </a:r>
            <a:endParaRPr/>
          </a:p>
          <a:p>
            <a:pPr indent="0" lvl="0" marL="0" marR="0" rtl="0" algn="l">
              <a:spcBef>
                <a:spcPts val="0"/>
              </a:spcBef>
              <a:spcAft>
                <a:spcPts val="0"/>
              </a:spcAft>
              <a:buNone/>
            </a:pPr>
            <a:r>
              <a:rPr b="1" lang="it-IT" sz="2000">
                <a:solidFill>
                  <a:schemeClr val="dk1"/>
                </a:solidFill>
                <a:latin typeface="Calibri"/>
                <a:ea typeface="Calibri"/>
                <a:cs typeface="Calibri"/>
                <a:sym typeface="Calibri"/>
              </a:rPr>
              <a:t>a. Centrale: </a:t>
            </a:r>
            <a:r>
              <a:rPr lang="it-IT" sz="2000">
                <a:solidFill>
                  <a:schemeClr val="dk1"/>
                </a:solidFill>
                <a:latin typeface="Calibri"/>
                <a:ea typeface="Calibri"/>
                <a:cs typeface="Calibri"/>
                <a:sym typeface="Calibri"/>
              </a:rPr>
              <a:t>riduzione del drive determinata dal SNC (ridotta o variata eccitabilità a livello corticale o spinale)</a:t>
            </a:r>
            <a:endParaRPr/>
          </a:p>
          <a:p>
            <a:pPr indent="0" lvl="0" marL="0" marR="0" rtl="0" algn="l">
              <a:spcBef>
                <a:spcPts val="0"/>
              </a:spcBef>
              <a:spcAft>
                <a:spcPts val="0"/>
              </a:spcAft>
              <a:buNone/>
            </a:pPr>
            <a:r>
              <a:rPr b="1" lang="it-IT" sz="2000">
                <a:solidFill>
                  <a:schemeClr val="dk1"/>
                </a:solidFill>
                <a:latin typeface="Calibri"/>
                <a:ea typeface="Calibri"/>
                <a:cs typeface="Calibri"/>
                <a:sym typeface="Calibri"/>
              </a:rPr>
              <a:t>b. Periferica: </a:t>
            </a:r>
            <a:r>
              <a:rPr lang="it-IT" sz="2000">
                <a:solidFill>
                  <a:schemeClr val="dk1"/>
                </a:solidFill>
                <a:latin typeface="Calibri"/>
                <a:ea typeface="Calibri"/>
                <a:cs typeface="Calibri"/>
                <a:sym typeface="Calibri"/>
              </a:rPr>
              <a:t>riduzione delle capacità intrinseche muscolari di generare forza</a:t>
            </a:r>
            <a:r>
              <a:rPr b="1" lang="it-IT"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b="1" lang="it-IT" sz="2000">
                <a:solidFill>
                  <a:schemeClr val="dk1"/>
                </a:solidFill>
                <a:latin typeface="Calibri"/>
                <a:ea typeface="Calibri"/>
                <a:cs typeface="Calibri"/>
                <a:sym typeface="Calibri"/>
              </a:rPr>
              <a:t>🡪 Nel complesso rappresentano l’incapacità del muscolo a sostenere </a:t>
            </a:r>
            <a:r>
              <a:rPr b="1" i="1" lang="it-IT" sz="2000">
                <a:solidFill>
                  <a:schemeClr val="dk1"/>
                </a:solidFill>
                <a:latin typeface="Calibri"/>
                <a:ea typeface="Calibri"/>
                <a:cs typeface="Calibri"/>
                <a:sym typeface="Calibri"/>
              </a:rPr>
              <a:t>più a lungo </a:t>
            </a:r>
            <a:r>
              <a:rPr b="1" lang="it-IT" sz="2000">
                <a:solidFill>
                  <a:schemeClr val="dk1"/>
                </a:solidFill>
                <a:latin typeface="Calibri"/>
                <a:ea typeface="Calibri"/>
                <a:cs typeface="Calibri"/>
                <a:sym typeface="Calibri"/>
              </a:rPr>
              <a:t>la forza richiesta (e quindi sostenere un task)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rPr b="1" lang="it-IT" sz="2000">
                <a:solidFill>
                  <a:srgbClr val="C00000"/>
                </a:solidFill>
                <a:latin typeface="Calibri"/>
                <a:ea typeface="Calibri"/>
                <a:cs typeface="Calibri"/>
                <a:sym typeface="Calibri"/>
              </a:rPr>
              <a:t>Manifestazioni mioelettriche di fatica (MMMF): </a:t>
            </a:r>
            <a:r>
              <a:rPr b="1" lang="it-IT" sz="2000">
                <a:solidFill>
                  <a:schemeClr val="dk1"/>
                </a:solidFill>
                <a:latin typeface="Calibri"/>
                <a:ea typeface="Calibri"/>
                <a:cs typeface="Calibri"/>
                <a:sym typeface="Calibri"/>
              </a:rPr>
              <a:t>cambiamenti delle caratteristiche del tracciato sEMG dovuti ad attività muscolare sostenuta. </a:t>
            </a:r>
            <a:r>
              <a:rPr lang="it-IT" sz="2000">
                <a:solidFill>
                  <a:schemeClr val="dk1"/>
                </a:solidFill>
                <a:latin typeface="Calibri"/>
                <a:ea typeface="Calibri"/>
                <a:cs typeface="Calibri"/>
                <a:sym typeface="Calibri"/>
              </a:rPr>
              <a:t>Tali cambiamenti riflettono aspetti sia centrali che periferici e possono </a:t>
            </a:r>
            <a:r>
              <a:rPr b="1" lang="it-IT" sz="2000">
                <a:solidFill>
                  <a:schemeClr val="dk1"/>
                </a:solidFill>
                <a:latin typeface="Calibri"/>
                <a:ea typeface="Calibri"/>
                <a:cs typeface="Calibri"/>
                <a:sym typeface="Calibri"/>
              </a:rPr>
              <a:t>apparire </a:t>
            </a:r>
            <a:r>
              <a:rPr b="1" lang="it-IT" sz="2000" u="sng">
                <a:solidFill>
                  <a:schemeClr val="dk1"/>
                </a:solidFill>
                <a:latin typeface="Calibri"/>
                <a:ea typeface="Calibri"/>
                <a:cs typeface="Calibri"/>
                <a:sym typeface="Calibri"/>
              </a:rPr>
              <a:t>prima</a:t>
            </a:r>
            <a:r>
              <a:rPr b="1" lang="it-IT" sz="2000">
                <a:solidFill>
                  <a:schemeClr val="dk1"/>
                </a:solidFill>
                <a:latin typeface="Calibri"/>
                <a:ea typeface="Calibri"/>
                <a:cs typeface="Calibri"/>
                <a:sym typeface="Calibri"/>
              </a:rPr>
              <a:t> </a:t>
            </a:r>
            <a:r>
              <a:rPr lang="it-IT" sz="2000">
                <a:solidFill>
                  <a:schemeClr val="dk1"/>
                </a:solidFill>
                <a:latin typeface="Calibri"/>
                <a:ea typeface="Calibri"/>
                <a:cs typeface="Calibri"/>
                <a:sym typeface="Calibri"/>
              </a:rPr>
              <a:t>delle MMeF</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it-IT" sz="2000">
                <a:solidFill>
                  <a:schemeClr val="dk1"/>
                </a:solidFill>
                <a:latin typeface="Calibri"/>
                <a:ea typeface="Calibri"/>
                <a:cs typeface="Calibri"/>
                <a:sym typeface="Calibri"/>
              </a:rPr>
              <a:t>Una valutazione corretta delle MMMF prevede che oggetto dell’ analisi sia un pool </a:t>
            </a:r>
            <a:r>
              <a:rPr b="1" lang="it-IT" sz="2000">
                <a:solidFill>
                  <a:schemeClr val="dk1"/>
                </a:solidFill>
                <a:latin typeface="Calibri"/>
                <a:ea typeface="Calibri"/>
                <a:cs typeface="Calibri"/>
                <a:sym typeface="Calibri"/>
              </a:rPr>
              <a:t>stabile </a:t>
            </a:r>
            <a:r>
              <a:rPr lang="it-IT" sz="2000">
                <a:solidFill>
                  <a:schemeClr val="dk1"/>
                </a:solidFill>
                <a:latin typeface="Calibri"/>
                <a:ea typeface="Calibri"/>
                <a:cs typeface="Calibri"/>
                <a:sym typeface="Calibri"/>
              </a:rPr>
              <a:t>delle MU considerate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it-IT" sz="2000">
                <a:solidFill>
                  <a:schemeClr val="dk1"/>
                </a:solidFill>
                <a:latin typeface="Calibri"/>
                <a:ea typeface="Calibri"/>
                <a:cs typeface="Calibri"/>
                <a:sym typeface="Calibri"/>
              </a:rPr>
              <a:t>🡪 Le MMMF possono essere riferite </a:t>
            </a:r>
            <a:r>
              <a:rPr b="1" lang="it-IT" sz="2000">
                <a:solidFill>
                  <a:schemeClr val="dk1"/>
                </a:solidFill>
                <a:latin typeface="Calibri"/>
                <a:ea typeface="Calibri"/>
                <a:cs typeface="Calibri"/>
                <a:sym typeface="Calibri"/>
              </a:rPr>
              <a:t>alla singola fibra </a:t>
            </a:r>
            <a:r>
              <a:rPr lang="it-IT" sz="2000">
                <a:solidFill>
                  <a:schemeClr val="dk1"/>
                </a:solidFill>
                <a:latin typeface="Calibri"/>
                <a:ea typeface="Calibri"/>
                <a:cs typeface="Calibri"/>
                <a:sym typeface="Calibri"/>
              </a:rPr>
              <a:t>o </a:t>
            </a:r>
            <a:r>
              <a:rPr b="1" lang="it-IT" sz="2000">
                <a:solidFill>
                  <a:schemeClr val="dk1"/>
                </a:solidFill>
                <a:latin typeface="Calibri"/>
                <a:ea typeface="Calibri"/>
                <a:cs typeface="Calibri"/>
                <a:sym typeface="Calibri"/>
              </a:rPr>
              <a:t>al muscolo nella sua globalità</a:t>
            </a:r>
            <a:endParaRPr b="1" sz="2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t/>
            </a:r>
            <a:endParaRPr b="0" i="1"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9"/>
          <p:cNvPicPr preferRelativeResize="0"/>
          <p:nvPr/>
        </p:nvPicPr>
        <p:blipFill rotWithShape="1">
          <a:blip r:embed="rId3">
            <a:alphaModFix/>
          </a:blip>
          <a:srcRect b="0" l="0" r="0" t="0"/>
          <a:stretch/>
        </p:blipFill>
        <p:spPr>
          <a:xfrm>
            <a:off x="6658466" y="2961597"/>
            <a:ext cx="4930783" cy="1568939"/>
          </a:xfrm>
          <a:prstGeom prst="rect">
            <a:avLst/>
          </a:prstGeom>
          <a:noFill/>
          <a:ln>
            <a:noFill/>
          </a:ln>
        </p:spPr>
      </p:pic>
      <p:pic>
        <p:nvPicPr>
          <p:cNvPr id="166" name="Google Shape;166;p9"/>
          <p:cNvPicPr preferRelativeResize="0"/>
          <p:nvPr/>
        </p:nvPicPr>
        <p:blipFill rotWithShape="1">
          <a:blip r:embed="rId4">
            <a:alphaModFix/>
          </a:blip>
          <a:srcRect b="0" l="0" r="0" t="0"/>
          <a:stretch/>
        </p:blipFill>
        <p:spPr>
          <a:xfrm>
            <a:off x="9428263" y="0"/>
            <a:ext cx="2763737" cy="2687130"/>
          </a:xfrm>
          <a:prstGeom prst="rect">
            <a:avLst/>
          </a:prstGeom>
          <a:noFill/>
          <a:ln>
            <a:noFill/>
          </a:ln>
        </p:spPr>
      </p:pic>
      <p:sp>
        <p:nvSpPr>
          <p:cNvPr id="167" name="Google Shape;167;p9"/>
          <p:cNvSpPr txBox="1"/>
          <p:nvPr>
            <p:ph type="title"/>
          </p:nvPr>
        </p:nvSpPr>
        <p:spPr>
          <a:xfrm>
            <a:off x="0" y="-27446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it-IT">
                <a:solidFill>
                  <a:srgbClr val="C00000"/>
                </a:solidFill>
                <a:latin typeface="Calibri"/>
                <a:ea typeface="Calibri"/>
                <a:cs typeface="Calibri"/>
                <a:sym typeface="Calibri"/>
              </a:rPr>
              <a:t>STIMOLAZIONE &amp; FATICA</a:t>
            </a:r>
            <a:endParaRPr/>
          </a:p>
        </p:txBody>
      </p:sp>
      <p:sp>
        <p:nvSpPr>
          <p:cNvPr id="168" name="Google Shape;168;p9"/>
          <p:cNvSpPr txBox="1"/>
          <p:nvPr>
            <p:ph idx="1" type="body"/>
          </p:nvPr>
        </p:nvSpPr>
        <p:spPr>
          <a:xfrm>
            <a:off x="141138" y="673542"/>
            <a:ext cx="6511123" cy="609199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10000"/>
              </a:lnSpc>
              <a:spcBef>
                <a:spcPts val="0"/>
              </a:spcBef>
              <a:spcAft>
                <a:spcPts val="0"/>
              </a:spcAft>
              <a:buClr>
                <a:schemeClr val="dk1"/>
              </a:buClr>
              <a:buSzPct val="100000"/>
              <a:buNone/>
            </a:pPr>
            <a:r>
              <a:rPr b="1" lang="it-IT" sz="8000"/>
              <a:t>Il fenomeno della fatica muscolare non si presenta solo in seguito ad attività muscolare protratta, ma anche in seguito a stimolazione elettrica (protratta)</a:t>
            </a:r>
            <a:endParaRPr/>
          </a:p>
          <a:p>
            <a:pPr indent="0" lvl="0" marL="0" rtl="0" algn="l">
              <a:lnSpc>
                <a:spcPct val="110000"/>
              </a:lnSpc>
              <a:spcBef>
                <a:spcPts val="1000"/>
              </a:spcBef>
              <a:spcAft>
                <a:spcPts val="0"/>
              </a:spcAft>
              <a:buClr>
                <a:schemeClr val="dk1"/>
              </a:buClr>
              <a:buSzPct val="100000"/>
              <a:buNone/>
            </a:pPr>
            <a:r>
              <a:rPr lang="it-IT" sz="8000"/>
              <a:t>🡪 La fatica muscolare, infatti, rappresenta uno dei principali problemi durante l’ esecuzione di NMES e FES.  </a:t>
            </a:r>
            <a:endParaRPr/>
          </a:p>
          <a:p>
            <a:pPr indent="0" lvl="0" marL="0" rtl="0" algn="l">
              <a:lnSpc>
                <a:spcPct val="110000"/>
              </a:lnSpc>
              <a:spcBef>
                <a:spcPts val="1000"/>
              </a:spcBef>
              <a:spcAft>
                <a:spcPts val="0"/>
              </a:spcAft>
              <a:buClr>
                <a:schemeClr val="dk1"/>
              </a:buClr>
              <a:buSzPct val="100000"/>
              <a:buNone/>
            </a:pPr>
            <a:r>
              <a:rPr lang="it-IT" sz="8000"/>
              <a:t>A fronte di un’ attività muscolare prolungata, le </a:t>
            </a:r>
            <a:r>
              <a:rPr b="1" lang="it-IT" sz="8000"/>
              <a:t>strategie messe in atto fisiologicamente</a:t>
            </a:r>
            <a:r>
              <a:rPr lang="it-IT" sz="8000"/>
              <a:t> includono:</a:t>
            </a:r>
            <a:endParaRPr/>
          </a:p>
          <a:p>
            <a:pPr indent="-514350" lvl="0" marL="514350" rtl="0" algn="l">
              <a:lnSpc>
                <a:spcPct val="110000"/>
              </a:lnSpc>
              <a:spcBef>
                <a:spcPts val="1000"/>
              </a:spcBef>
              <a:spcAft>
                <a:spcPts val="0"/>
              </a:spcAft>
              <a:buClr>
                <a:schemeClr val="dk1"/>
              </a:buClr>
              <a:buSzPct val="100000"/>
              <a:buAutoNum type="arabicPeriod"/>
            </a:pPr>
            <a:r>
              <a:rPr lang="it-IT" sz="8000"/>
              <a:t>Aumento della frequenza di sparo delle MU</a:t>
            </a:r>
            <a:endParaRPr/>
          </a:p>
          <a:p>
            <a:pPr indent="-514350" lvl="0" marL="514350" rtl="0" algn="l">
              <a:lnSpc>
                <a:spcPct val="110000"/>
              </a:lnSpc>
              <a:spcBef>
                <a:spcPts val="1000"/>
              </a:spcBef>
              <a:spcAft>
                <a:spcPts val="0"/>
              </a:spcAft>
              <a:buClr>
                <a:schemeClr val="dk1"/>
              </a:buClr>
              <a:buSzPct val="100000"/>
              <a:buAutoNum type="arabicPeriod"/>
            </a:pPr>
            <a:r>
              <a:rPr lang="it-IT" sz="8000"/>
              <a:t>Aumento del numero di MU attivate</a:t>
            </a:r>
            <a:endParaRPr/>
          </a:p>
          <a:p>
            <a:pPr indent="-514350" lvl="0" marL="514350" rtl="0" algn="l">
              <a:lnSpc>
                <a:spcPct val="110000"/>
              </a:lnSpc>
              <a:spcBef>
                <a:spcPts val="1000"/>
              </a:spcBef>
              <a:spcAft>
                <a:spcPts val="0"/>
              </a:spcAft>
              <a:buClr>
                <a:schemeClr val="dk1"/>
              </a:buClr>
              <a:buSzPct val="100000"/>
              <a:buAutoNum type="arabicPeriod"/>
            </a:pPr>
            <a:r>
              <a:rPr lang="it-IT" sz="8000"/>
              <a:t>Aumento del turn over delle fibre reclutate</a:t>
            </a:r>
            <a:endParaRPr/>
          </a:p>
          <a:p>
            <a:pPr indent="0" lvl="0" marL="0" rtl="0" algn="l">
              <a:lnSpc>
                <a:spcPct val="110000"/>
              </a:lnSpc>
              <a:spcBef>
                <a:spcPts val="1000"/>
              </a:spcBef>
              <a:spcAft>
                <a:spcPts val="0"/>
              </a:spcAft>
              <a:buClr>
                <a:schemeClr val="dk1"/>
              </a:buClr>
              <a:buSzPct val="100000"/>
              <a:buNone/>
            </a:pPr>
            <a:r>
              <a:rPr lang="it-IT" sz="8000"/>
              <a:t>In caso di </a:t>
            </a:r>
            <a:r>
              <a:rPr b="1" lang="it-IT" sz="8000"/>
              <a:t>contrazioni elettricamente indotte</a:t>
            </a:r>
            <a:r>
              <a:rPr lang="it-IT" sz="8000"/>
              <a:t>, nessuna delle precedenti contromisure può essere adottata, in quanto:</a:t>
            </a:r>
            <a:endParaRPr/>
          </a:p>
          <a:p>
            <a:pPr indent="-514350" lvl="0" marL="514350" rtl="0" algn="l">
              <a:lnSpc>
                <a:spcPct val="110000"/>
              </a:lnSpc>
              <a:spcBef>
                <a:spcPts val="1000"/>
              </a:spcBef>
              <a:spcAft>
                <a:spcPts val="0"/>
              </a:spcAft>
              <a:buClr>
                <a:schemeClr val="dk1"/>
              </a:buClr>
              <a:buSzPct val="100000"/>
              <a:buAutoNum type="arabicPeriod"/>
            </a:pPr>
            <a:r>
              <a:rPr lang="it-IT" sz="8000"/>
              <a:t>La frequenza di stimolo è definita dalla frequenza degli impulsi impartiti dallo stimolatore</a:t>
            </a:r>
            <a:endParaRPr/>
          </a:p>
          <a:p>
            <a:pPr indent="-514350" lvl="0" marL="514350" rtl="0" algn="l">
              <a:lnSpc>
                <a:spcPct val="110000"/>
              </a:lnSpc>
              <a:spcBef>
                <a:spcPts val="1000"/>
              </a:spcBef>
              <a:spcAft>
                <a:spcPts val="0"/>
              </a:spcAft>
              <a:buClr>
                <a:schemeClr val="dk1"/>
              </a:buClr>
              <a:buSzPct val="100000"/>
              <a:buAutoNum type="arabicPeriod"/>
            </a:pPr>
            <a:r>
              <a:rPr lang="it-IT" sz="8000"/>
              <a:t>Il numero di MU attivate è definita dalle proprietà elettriche dello stimolo</a:t>
            </a:r>
            <a:endParaRPr/>
          </a:p>
          <a:p>
            <a:pPr indent="-514350" lvl="0" marL="514350" rtl="0" algn="l">
              <a:lnSpc>
                <a:spcPct val="110000"/>
              </a:lnSpc>
              <a:spcBef>
                <a:spcPts val="1000"/>
              </a:spcBef>
              <a:spcAft>
                <a:spcPts val="0"/>
              </a:spcAft>
              <a:buClr>
                <a:schemeClr val="dk1"/>
              </a:buClr>
              <a:buSzPct val="100000"/>
              <a:buAutoNum type="arabicPeriod"/>
            </a:pPr>
            <a:r>
              <a:rPr lang="it-IT" sz="8000"/>
              <a:t>Il turn over non è possibile perché il numero delle fibre attive dipende dalla posizione degli elettrodi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it-IT"/>
              <a:t> </a:t>
            </a:r>
            <a:endParaRPr/>
          </a:p>
        </p:txBody>
      </p:sp>
      <p:sp>
        <p:nvSpPr>
          <p:cNvPr id="169" name="Google Shape;169;p9"/>
          <p:cNvSpPr/>
          <p:nvPr/>
        </p:nvSpPr>
        <p:spPr>
          <a:xfrm>
            <a:off x="9739901" y="1864977"/>
            <a:ext cx="2167847" cy="1045250"/>
          </a:xfrm>
          <a:prstGeom prst="ellipse">
            <a:avLst/>
          </a:prstGeom>
          <a:solidFill>
            <a:schemeClr val="lt1">
              <a:alpha val="0"/>
            </a:schemeClr>
          </a:solidFill>
          <a:ln cap="flat" cmpd="sng" w="762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0" name="Google Shape;170;p9"/>
          <p:cNvSpPr txBox="1"/>
          <p:nvPr/>
        </p:nvSpPr>
        <p:spPr>
          <a:xfrm>
            <a:off x="6808080" y="101807"/>
            <a:ext cx="3082760"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Calibri"/>
                <a:ea typeface="Calibri"/>
                <a:cs typeface="Calibri"/>
                <a:sym typeface="Calibri"/>
              </a:rPr>
              <a:t>🡪 Sebbene fisiologicamente il fenomeno della fatica possa insorgere a qualsiasi livello della via motoria, la fatica elettricamente indotta coinvolge tipicamente i livelli più distali di suddetta via (dalla giunzione neuromuscolare al muscolo) </a:t>
            </a:r>
            <a:endParaRPr sz="1800">
              <a:solidFill>
                <a:schemeClr val="dk1"/>
              </a:solidFill>
              <a:latin typeface="Calibri"/>
              <a:ea typeface="Calibri"/>
              <a:cs typeface="Calibri"/>
              <a:sym typeface="Calibri"/>
            </a:endParaRPr>
          </a:p>
        </p:txBody>
      </p:sp>
      <p:pic>
        <p:nvPicPr>
          <p:cNvPr id="171" name="Google Shape;171;p9"/>
          <p:cNvPicPr preferRelativeResize="0"/>
          <p:nvPr/>
        </p:nvPicPr>
        <p:blipFill rotWithShape="1">
          <a:blip r:embed="rId5">
            <a:alphaModFix/>
          </a:blip>
          <a:srcRect b="0" l="0" r="0" t="0"/>
          <a:stretch/>
        </p:blipFill>
        <p:spPr>
          <a:xfrm>
            <a:off x="6793399" y="4307439"/>
            <a:ext cx="5006176" cy="1143160"/>
          </a:xfrm>
          <a:prstGeom prst="rect">
            <a:avLst/>
          </a:prstGeom>
          <a:noFill/>
          <a:ln>
            <a:noFill/>
          </a:ln>
        </p:spPr>
      </p:pic>
      <p:sp>
        <p:nvSpPr>
          <p:cNvPr id="172" name="Google Shape;172;p9"/>
          <p:cNvSpPr txBox="1"/>
          <p:nvPr/>
        </p:nvSpPr>
        <p:spPr>
          <a:xfrm>
            <a:off x="6772851" y="5288204"/>
            <a:ext cx="538392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Calibri"/>
                <a:ea typeface="Calibri"/>
                <a:cs typeface="Calibri"/>
                <a:sym typeface="Calibri"/>
              </a:rPr>
              <a:t>Per ottenere contrazioni tetaniche, il </a:t>
            </a:r>
            <a:r>
              <a:rPr b="1" lang="it-IT" sz="1800">
                <a:solidFill>
                  <a:schemeClr val="dk1"/>
                </a:solidFill>
                <a:latin typeface="Calibri"/>
                <a:ea typeface="Calibri"/>
                <a:cs typeface="Calibri"/>
                <a:sym typeface="Calibri"/>
              </a:rPr>
              <a:t>reclutamento sincrono</a:t>
            </a:r>
            <a:r>
              <a:rPr lang="it-IT" sz="1800">
                <a:solidFill>
                  <a:schemeClr val="dk1"/>
                </a:solidFill>
                <a:latin typeface="Calibri"/>
                <a:ea typeface="Calibri"/>
                <a:cs typeface="Calibri"/>
                <a:sym typeface="Calibri"/>
              </a:rPr>
              <a:t>, tipico della stimolazione elettrica, prevede un </a:t>
            </a:r>
            <a:r>
              <a:rPr b="1" lang="it-IT" sz="1800">
                <a:solidFill>
                  <a:schemeClr val="dk1"/>
                </a:solidFill>
                <a:latin typeface="Calibri"/>
                <a:ea typeface="Calibri"/>
                <a:cs typeface="Calibri"/>
                <a:sym typeface="Calibri"/>
              </a:rPr>
              <a:t>profilo di  attivazione media delle MU sicuramente più elevato </a:t>
            </a:r>
            <a:r>
              <a:rPr lang="it-IT" sz="1800">
                <a:solidFill>
                  <a:schemeClr val="dk1"/>
                </a:solidFill>
                <a:latin typeface="Calibri"/>
                <a:ea typeface="Calibri"/>
                <a:cs typeface="Calibri"/>
                <a:sym typeface="Calibri"/>
              </a:rPr>
              <a:t>rispetto al fisiologico 🡪 favorisce insorgenza della fatica!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2024-01-12T14:29:30Z</dcterms:created>
  <dc:creator>giulio verrienti</dc:creator>
</cp:coreProperties>
</file>